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5" r:id="rId16"/>
    <p:sldId id="268" r:id="rId17"/>
    <p:sldId id="271" r:id="rId18"/>
    <p:sldId id="272"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6" d="100"/>
          <a:sy n="126" d="100"/>
        </p:scale>
        <p:origin x="-928"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A1EE96-FB3F-4D4E-BC9D-802DD779D6E8}" type="datetimeFigureOut">
              <a:rPr lang="en-US" smtClean="0"/>
              <a:t>9/18/14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6CD04D-2F3A-41A2-B900-AF14AE4145FE}" type="slidenum">
              <a:rPr lang="en-US" smtClean="0"/>
              <a:t>‹#›</a:t>
            </a:fld>
            <a:endParaRPr lang="en-US"/>
          </a:p>
        </p:txBody>
      </p:sp>
    </p:spTree>
    <p:extLst>
      <p:ext uri="{BB962C8B-B14F-4D97-AF65-F5344CB8AC3E}">
        <p14:creationId xmlns:p14="http://schemas.microsoft.com/office/powerpoint/2010/main" val="641472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26CD04D-2F3A-41A2-B900-AF14AE4145FE}" type="slidenum">
              <a:rPr lang="en-US" smtClean="0"/>
              <a:t>3</a:t>
            </a:fld>
            <a:endParaRPr lang="en-US"/>
          </a:p>
        </p:txBody>
      </p:sp>
    </p:spTree>
    <p:extLst>
      <p:ext uri="{BB962C8B-B14F-4D97-AF65-F5344CB8AC3E}">
        <p14:creationId xmlns:p14="http://schemas.microsoft.com/office/powerpoint/2010/main" val="9831875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6CD04D-2F3A-41A2-B900-AF14AE4145FE}" type="slidenum">
              <a:rPr lang="en-US" smtClean="0"/>
              <a:t>13</a:t>
            </a:fld>
            <a:endParaRPr lang="en-US"/>
          </a:p>
        </p:txBody>
      </p:sp>
    </p:spTree>
    <p:extLst>
      <p:ext uri="{BB962C8B-B14F-4D97-AF65-F5344CB8AC3E}">
        <p14:creationId xmlns:p14="http://schemas.microsoft.com/office/powerpoint/2010/main" val="15387270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6CD04D-2F3A-41A2-B900-AF14AE4145FE}" type="slidenum">
              <a:rPr lang="en-US" smtClean="0"/>
              <a:t>14</a:t>
            </a:fld>
            <a:endParaRPr lang="en-US"/>
          </a:p>
        </p:txBody>
      </p:sp>
    </p:spTree>
    <p:extLst>
      <p:ext uri="{BB962C8B-B14F-4D97-AF65-F5344CB8AC3E}">
        <p14:creationId xmlns:p14="http://schemas.microsoft.com/office/powerpoint/2010/main" val="19669781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E26CD04D-2F3A-41A2-B900-AF14AE4145FE}" type="slidenum">
              <a:rPr lang="en-US" smtClean="0"/>
              <a:t>15</a:t>
            </a:fld>
            <a:endParaRPr lang="en-US"/>
          </a:p>
        </p:txBody>
      </p:sp>
    </p:spTree>
    <p:extLst>
      <p:ext uri="{BB962C8B-B14F-4D97-AF65-F5344CB8AC3E}">
        <p14:creationId xmlns:p14="http://schemas.microsoft.com/office/powerpoint/2010/main" val="33630324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6CD04D-2F3A-41A2-B900-AF14AE4145FE}" type="slidenum">
              <a:rPr lang="en-US" smtClean="0"/>
              <a:t>16</a:t>
            </a:fld>
            <a:endParaRPr lang="en-US"/>
          </a:p>
        </p:txBody>
      </p:sp>
    </p:spTree>
    <p:extLst>
      <p:ext uri="{BB962C8B-B14F-4D97-AF65-F5344CB8AC3E}">
        <p14:creationId xmlns:p14="http://schemas.microsoft.com/office/powerpoint/2010/main" val="25974692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6CD04D-2F3A-41A2-B900-AF14AE4145FE}" type="slidenum">
              <a:rPr lang="en-US" smtClean="0"/>
              <a:t>17</a:t>
            </a:fld>
            <a:endParaRPr lang="en-US"/>
          </a:p>
        </p:txBody>
      </p:sp>
    </p:spTree>
    <p:extLst>
      <p:ext uri="{BB962C8B-B14F-4D97-AF65-F5344CB8AC3E}">
        <p14:creationId xmlns:p14="http://schemas.microsoft.com/office/powerpoint/2010/main" val="13649071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6CD04D-2F3A-41A2-B900-AF14AE4145FE}" type="slidenum">
              <a:rPr lang="en-US" smtClean="0"/>
              <a:t>18</a:t>
            </a:fld>
            <a:endParaRPr lang="en-US"/>
          </a:p>
        </p:txBody>
      </p:sp>
    </p:spTree>
    <p:extLst>
      <p:ext uri="{BB962C8B-B14F-4D97-AF65-F5344CB8AC3E}">
        <p14:creationId xmlns:p14="http://schemas.microsoft.com/office/powerpoint/2010/main" val="36278804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6CD04D-2F3A-41A2-B900-AF14AE4145FE}" type="slidenum">
              <a:rPr lang="en-US" smtClean="0"/>
              <a:t>20</a:t>
            </a:fld>
            <a:endParaRPr lang="en-US"/>
          </a:p>
        </p:txBody>
      </p:sp>
    </p:spTree>
    <p:extLst>
      <p:ext uri="{BB962C8B-B14F-4D97-AF65-F5344CB8AC3E}">
        <p14:creationId xmlns:p14="http://schemas.microsoft.com/office/powerpoint/2010/main" val="2186477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6CD04D-2F3A-41A2-B900-AF14AE4145FE}" type="slidenum">
              <a:rPr lang="en-US" smtClean="0"/>
              <a:t>4</a:t>
            </a:fld>
            <a:endParaRPr lang="en-US"/>
          </a:p>
        </p:txBody>
      </p:sp>
    </p:spTree>
    <p:extLst>
      <p:ext uri="{BB962C8B-B14F-4D97-AF65-F5344CB8AC3E}">
        <p14:creationId xmlns:p14="http://schemas.microsoft.com/office/powerpoint/2010/main" val="565250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26CD04D-2F3A-41A2-B900-AF14AE4145FE}" type="slidenum">
              <a:rPr lang="en-US" smtClean="0"/>
              <a:t>6</a:t>
            </a:fld>
            <a:endParaRPr lang="en-US"/>
          </a:p>
        </p:txBody>
      </p:sp>
    </p:spTree>
    <p:extLst>
      <p:ext uri="{BB962C8B-B14F-4D97-AF65-F5344CB8AC3E}">
        <p14:creationId xmlns:p14="http://schemas.microsoft.com/office/powerpoint/2010/main" val="4256084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6CD04D-2F3A-41A2-B900-AF14AE4145FE}" type="slidenum">
              <a:rPr lang="en-US" smtClean="0"/>
              <a:t>7</a:t>
            </a:fld>
            <a:endParaRPr lang="en-US"/>
          </a:p>
        </p:txBody>
      </p:sp>
    </p:spTree>
    <p:extLst>
      <p:ext uri="{BB962C8B-B14F-4D97-AF65-F5344CB8AC3E}">
        <p14:creationId xmlns:p14="http://schemas.microsoft.com/office/powerpoint/2010/main" val="1099832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6CD04D-2F3A-41A2-B900-AF14AE4145FE}" type="slidenum">
              <a:rPr lang="en-US" smtClean="0"/>
              <a:t>8</a:t>
            </a:fld>
            <a:endParaRPr lang="en-US"/>
          </a:p>
        </p:txBody>
      </p:sp>
    </p:spTree>
    <p:extLst>
      <p:ext uri="{BB962C8B-B14F-4D97-AF65-F5344CB8AC3E}">
        <p14:creationId xmlns:p14="http://schemas.microsoft.com/office/powerpoint/2010/main" val="2873774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6CD04D-2F3A-41A2-B900-AF14AE4145FE}" type="slidenum">
              <a:rPr lang="en-US" smtClean="0"/>
              <a:t>9</a:t>
            </a:fld>
            <a:endParaRPr lang="en-US"/>
          </a:p>
        </p:txBody>
      </p:sp>
    </p:spTree>
    <p:extLst>
      <p:ext uri="{BB962C8B-B14F-4D97-AF65-F5344CB8AC3E}">
        <p14:creationId xmlns:p14="http://schemas.microsoft.com/office/powerpoint/2010/main" val="4226901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6CD04D-2F3A-41A2-B900-AF14AE4145FE}" type="slidenum">
              <a:rPr lang="en-US" smtClean="0"/>
              <a:t>10</a:t>
            </a:fld>
            <a:endParaRPr lang="en-US"/>
          </a:p>
        </p:txBody>
      </p:sp>
    </p:spTree>
    <p:extLst>
      <p:ext uri="{BB962C8B-B14F-4D97-AF65-F5344CB8AC3E}">
        <p14:creationId xmlns:p14="http://schemas.microsoft.com/office/powerpoint/2010/main" val="26979919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6CD04D-2F3A-41A2-B900-AF14AE4145FE}" type="slidenum">
              <a:rPr lang="en-US" smtClean="0"/>
              <a:t>11</a:t>
            </a:fld>
            <a:endParaRPr lang="en-US"/>
          </a:p>
        </p:txBody>
      </p:sp>
    </p:spTree>
    <p:extLst>
      <p:ext uri="{BB962C8B-B14F-4D97-AF65-F5344CB8AC3E}">
        <p14:creationId xmlns:p14="http://schemas.microsoft.com/office/powerpoint/2010/main" val="31954479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smtClean="0"/>
          </a:p>
        </p:txBody>
      </p:sp>
      <p:sp>
        <p:nvSpPr>
          <p:cNvPr id="4" name="Slide Number Placeholder 3"/>
          <p:cNvSpPr>
            <a:spLocks noGrp="1"/>
          </p:cNvSpPr>
          <p:nvPr>
            <p:ph type="sldNum" sz="quarter" idx="10"/>
          </p:nvPr>
        </p:nvSpPr>
        <p:spPr/>
        <p:txBody>
          <a:bodyPr/>
          <a:lstStyle/>
          <a:p>
            <a:fld id="{E26CD04D-2F3A-41A2-B900-AF14AE4145FE}" type="slidenum">
              <a:rPr lang="en-US" smtClean="0"/>
              <a:t>12</a:t>
            </a:fld>
            <a:endParaRPr lang="en-US"/>
          </a:p>
        </p:txBody>
      </p:sp>
    </p:spTree>
    <p:extLst>
      <p:ext uri="{BB962C8B-B14F-4D97-AF65-F5344CB8AC3E}">
        <p14:creationId xmlns:p14="http://schemas.microsoft.com/office/powerpoint/2010/main" val="361807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E21B33B-7BBE-4894-AB06-224F1171E474}" type="datetimeFigureOut">
              <a:rPr lang="en-US" smtClean="0"/>
              <a:t>9/18/14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0AF6BA40-2E6F-4CE1-B7EF-52078BA53A7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21B33B-7BBE-4894-AB06-224F1171E474}" type="datetimeFigureOut">
              <a:rPr lang="en-US" smtClean="0"/>
              <a:t>9/18/14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F6BA40-2E6F-4CE1-B7EF-52078BA53A7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5E21B33B-7BBE-4894-AB06-224F1171E474}" type="datetimeFigureOut">
              <a:rPr lang="en-US" smtClean="0"/>
              <a:t>9/18/14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0AF6BA40-2E6F-4CE1-B7EF-52078BA53A7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E21B33B-7BBE-4894-AB06-224F1171E474}" type="datetimeFigureOut">
              <a:rPr lang="en-US" smtClean="0"/>
              <a:t>9/18/14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AF6BA40-2E6F-4CE1-B7EF-52078BA53A74}"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E21B33B-7BBE-4894-AB06-224F1171E474}" type="datetimeFigureOut">
              <a:rPr lang="en-US" smtClean="0"/>
              <a:t>9/18/14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AF6BA40-2E6F-4CE1-B7EF-52078BA53A74}"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5E21B33B-7BBE-4894-AB06-224F1171E474}" type="datetimeFigureOut">
              <a:rPr lang="en-US" smtClean="0"/>
              <a:t>9/18/14</a:t>
            </a:fld>
            <a:endParaRPr lang="en-US"/>
          </a:p>
        </p:txBody>
      </p:sp>
      <p:sp>
        <p:nvSpPr>
          <p:cNvPr id="10" name="Slide Number Placeholder 9"/>
          <p:cNvSpPr>
            <a:spLocks noGrp="1"/>
          </p:cNvSpPr>
          <p:nvPr>
            <p:ph type="sldNum" sz="quarter" idx="16"/>
          </p:nvPr>
        </p:nvSpPr>
        <p:spPr/>
        <p:txBody>
          <a:bodyPr rtlCol="0"/>
          <a:lstStyle/>
          <a:p>
            <a:fld id="{0AF6BA40-2E6F-4CE1-B7EF-52078BA53A74}"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5E21B33B-7BBE-4894-AB06-224F1171E474}" type="datetimeFigureOut">
              <a:rPr lang="en-US" smtClean="0"/>
              <a:t>9/18/14</a:t>
            </a:fld>
            <a:endParaRPr lang="en-US"/>
          </a:p>
        </p:txBody>
      </p:sp>
      <p:sp>
        <p:nvSpPr>
          <p:cNvPr id="12" name="Slide Number Placeholder 11"/>
          <p:cNvSpPr>
            <a:spLocks noGrp="1"/>
          </p:cNvSpPr>
          <p:nvPr>
            <p:ph type="sldNum" sz="quarter" idx="16"/>
          </p:nvPr>
        </p:nvSpPr>
        <p:spPr/>
        <p:txBody>
          <a:bodyPr rtlCol="0"/>
          <a:lstStyle/>
          <a:p>
            <a:fld id="{0AF6BA40-2E6F-4CE1-B7EF-52078BA53A74}"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E21B33B-7BBE-4894-AB06-224F1171E474}" type="datetimeFigureOut">
              <a:rPr lang="en-US" smtClean="0"/>
              <a:t>9/18/14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0AF6BA40-2E6F-4CE1-B7EF-52078BA53A7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21B33B-7BBE-4894-AB06-224F1171E474}" type="datetimeFigureOut">
              <a:rPr lang="en-US" smtClean="0"/>
              <a:t>9/18/14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0AF6BA40-2E6F-4CE1-B7EF-52078BA53A7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E21B33B-7BBE-4894-AB06-224F1171E474}" type="datetimeFigureOut">
              <a:rPr lang="en-US" smtClean="0"/>
              <a:t>9/18/14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0AF6BA40-2E6F-4CE1-B7EF-52078BA53A74}"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5E21B33B-7BBE-4894-AB06-224F1171E474}" type="datetimeFigureOut">
              <a:rPr lang="en-US" smtClean="0"/>
              <a:t>9/18/14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0AF6BA40-2E6F-4CE1-B7EF-52078BA53A74}"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E21B33B-7BBE-4894-AB06-224F1171E474}" type="datetimeFigureOut">
              <a:rPr lang="en-US" smtClean="0"/>
              <a:t>9/18/14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AF6BA40-2E6F-4CE1-B7EF-52078BA53A7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Formalities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24350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If The Presumption Is Not Rebutted?</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Probate Code Section 6112 (d):</a:t>
            </a:r>
          </a:p>
          <a:p>
            <a:pPr marL="0" indent="0">
              <a:buNone/>
            </a:pPr>
            <a:r>
              <a:rPr lang="en-US" dirty="0" smtClean="0"/>
              <a:t>“If </a:t>
            </a:r>
            <a:r>
              <a:rPr lang="en-US" dirty="0"/>
              <a:t>a devise made by the will to an interested witness fails because the presumption established by subdivision (c) applies to the devise and the witness fails to rebut the presumption, the interested witness shall take such proportion of the devise made to the witness in the will as does not exceed the share of the estate which would be distributed to the witness if the will were not established. Nothing in this subdivision affects the law that applies where it is established that the witness procured a devise by duress, menace, fraud, or undue influence</a:t>
            </a:r>
            <a:r>
              <a:rPr lang="en-US" dirty="0" smtClean="0"/>
              <a:t>.”</a:t>
            </a:r>
            <a:endParaRPr lang="en-US" dirty="0"/>
          </a:p>
        </p:txBody>
      </p:sp>
    </p:spTree>
    <p:extLst>
      <p:ext uri="{BB962C8B-B14F-4D97-AF65-F5344CB8AC3E}">
        <p14:creationId xmlns:p14="http://schemas.microsoft.com/office/powerpoint/2010/main" val="9484573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Let’s Go Back To Estate Of </a:t>
            </a:r>
            <a:r>
              <a:rPr lang="en-US" dirty="0" err="1" smtClean="0"/>
              <a:t>Saueressig</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So They Only Have One Witness Signature, What Do They Do?</a:t>
            </a:r>
          </a:p>
          <a:p>
            <a:pPr lvl="1"/>
            <a:r>
              <a:rPr lang="en-US" dirty="0" smtClean="0"/>
              <a:t>Probate Code Section 6110(c)(2):</a:t>
            </a:r>
          </a:p>
          <a:p>
            <a:pPr marL="685800" lvl="2" indent="0">
              <a:buNone/>
            </a:pPr>
            <a:r>
              <a:rPr lang="en-US" sz="2800" dirty="0" smtClean="0"/>
              <a:t>“If </a:t>
            </a:r>
            <a:r>
              <a:rPr lang="en-US" sz="2800" dirty="0"/>
              <a:t>a will was not executed in compliance with paragraph (1</a:t>
            </a:r>
            <a:r>
              <a:rPr lang="en-US" sz="2800" dirty="0" smtClean="0"/>
              <a:t>) [witness signature requirements], </a:t>
            </a:r>
            <a:r>
              <a:rPr lang="en-US" sz="2800" dirty="0"/>
              <a:t>the will shall be treated as if it was executed in compliance with that paragraph if the proponent of the will establishes by clear and convincing evidence that, at the time the testator signed the will, the testator intended the will to constitute the testator's will</a:t>
            </a:r>
            <a:r>
              <a:rPr lang="en-US" sz="2800" dirty="0" smtClean="0"/>
              <a:t>.”</a:t>
            </a:r>
            <a:endParaRPr lang="en-US" sz="2800" dirty="0"/>
          </a:p>
        </p:txBody>
      </p:sp>
    </p:spTree>
    <p:extLst>
      <p:ext uri="{BB962C8B-B14F-4D97-AF65-F5344CB8AC3E}">
        <p14:creationId xmlns:p14="http://schemas.microsoft.com/office/powerpoint/2010/main" val="17698884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Holographic Wills</a:t>
            </a:r>
            <a:endParaRPr lang="en-US" dirty="0"/>
          </a:p>
        </p:txBody>
      </p:sp>
      <p:sp>
        <p:nvSpPr>
          <p:cNvPr id="3" name="Content Placeholder 2"/>
          <p:cNvSpPr>
            <a:spLocks noGrp="1"/>
          </p:cNvSpPr>
          <p:nvPr>
            <p:ph sz="quarter" idx="1"/>
          </p:nvPr>
        </p:nvSpPr>
        <p:spPr>
          <a:xfrm>
            <a:off x="612648" y="1600200"/>
            <a:ext cx="8153400" cy="5181600"/>
          </a:xfrm>
        </p:spPr>
        <p:txBody>
          <a:bodyPr>
            <a:normAutofit fontScale="70000" lnSpcReduction="20000"/>
          </a:bodyPr>
          <a:lstStyle/>
          <a:p>
            <a:r>
              <a:rPr lang="en-US" sz="3400" dirty="0" smtClean="0"/>
              <a:t>Probate Code Section 6111:</a:t>
            </a:r>
          </a:p>
          <a:p>
            <a:pPr marL="0" indent="0">
              <a:buNone/>
            </a:pPr>
            <a:r>
              <a:rPr lang="en-US" sz="3400" dirty="0"/>
              <a:t>“(a) A will that does not comply with Section 6110 is valid as a holographic will, whether or not witnessed, if the signature and the material provisions are in the handwriting of the testator. (b) If a holographic will does not contain a statement as to the date of its execution and: (1) If the omission results in doubt as to whether its provisions or the inconsistent provisions of another will are controlling, the holographic will is invalid to the extent of the inconsistency unless the time of its execution is established to be after the date of execution of the other will. (2) If it is established that the testator lacked testamentary capacity at any time during which the will might have been executed, the will is invalid unless it is established that it was executed at a time when the testator had testamentary capacity. (c) Any statement of testamentary intent contained in a holographic will may be set forth either in the testator's own handwriting or as part of a commercially printed form will</a:t>
            </a:r>
            <a:r>
              <a:rPr lang="en-US" sz="3400" dirty="0" smtClean="0"/>
              <a:t>.”</a:t>
            </a:r>
            <a:endParaRPr lang="en-US" sz="3400" dirty="0"/>
          </a:p>
        </p:txBody>
      </p:sp>
    </p:spTree>
    <p:extLst>
      <p:ext uri="{BB962C8B-B14F-4D97-AF65-F5344CB8AC3E}">
        <p14:creationId xmlns:p14="http://schemas.microsoft.com/office/powerpoint/2010/main" val="40667363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Estate Of Williams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No Legal Signature</a:t>
            </a:r>
          </a:p>
          <a:p>
            <a:pPr lvl="1"/>
            <a:r>
              <a:rPr lang="en-US" dirty="0" smtClean="0"/>
              <a:t>What Signature Counts?</a:t>
            </a:r>
          </a:p>
          <a:p>
            <a:pPr marL="365760" lvl="1" indent="0">
              <a:buNone/>
            </a:pPr>
            <a:r>
              <a:rPr lang="en-US" dirty="0" smtClean="0"/>
              <a:t>Can Be Legal Signature, Initials, Nicknames, A Title, Etc., Just Needs Sufficient Indicia Of Completeness From Which To Conclude That The Name Was Intended To Be A Mark Of Authentication.</a:t>
            </a:r>
          </a:p>
          <a:p>
            <a:pPr lvl="2"/>
            <a:r>
              <a:rPr lang="en-US" dirty="0" smtClean="0"/>
              <a:t>What About Concern Of Counterfeit?</a:t>
            </a:r>
          </a:p>
          <a:p>
            <a:r>
              <a:rPr lang="en-US" dirty="0" smtClean="0"/>
              <a:t>No Testamentary Language</a:t>
            </a:r>
          </a:p>
          <a:p>
            <a:pPr lvl="1"/>
            <a:r>
              <a:rPr lang="en-US" dirty="0" smtClean="0"/>
              <a:t>What Does The Testator Have To Intend?</a:t>
            </a:r>
          </a:p>
          <a:p>
            <a:pPr marL="365760" lvl="1" indent="0">
              <a:buNone/>
            </a:pPr>
            <a:r>
              <a:rPr lang="en-US" dirty="0" smtClean="0"/>
              <a:t>Not Create A Will, Only Make A Disposition Of Property Upon Death.</a:t>
            </a:r>
            <a:endParaRPr lang="en-US" dirty="0"/>
          </a:p>
          <a:p>
            <a:pPr lvl="2"/>
            <a:r>
              <a:rPr lang="en-US" dirty="0" smtClean="0"/>
              <a:t>What Evidenced The Testator’s Intent In This Case?</a:t>
            </a:r>
          </a:p>
        </p:txBody>
      </p:sp>
    </p:spTree>
    <p:extLst>
      <p:ext uri="{BB962C8B-B14F-4D97-AF65-F5344CB8AC3E}">
        <p14:creationId xmlns:p14="http://schemas.microsoft.com/office/powerpoint/2010/main" val="642424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Estate Of Brenner</a:t>
            </a:r>
            <a:endParaRPr lang="en-US" dirty="0"/>
          </a:p>
        </p:txBody>
      </p:sp>
      <p:sp>
        <p:nvSpPr>
          <p:cNvPr id="3" name="Content Placeholder 2"/>
          <p:cNvSpPr>
            <a:spLocks noGrp="1"/>
          </p:cNvSpPr>
          <p:nvPr>
            <p:ph sz="quarter" idx="1"/>
          </p:nvPr>
        </p:nvSpPr>
        <p:spPr/>
        <p:txBody>
          <a:bodyPr/>
          <a:lstStyle/>
          <a:p>
            <a:r>
              <a:rPr lang="en-US" dirty="0" smtClean="0"/>
              <a:t>Why Wasn’t The Court Concerned Of Digital Manipulation?</a:t>
            </a:r>
          </a:p>
          <a:p>
            <a:pPr lvl="1"/>
            <a:r>
              <a:rPr lang="en-US" dirty="0" smtClean="0"/>
              <a:t>What If The Document Was Scanned Instead Of Photocopied?</a:t>
            </a:r>
          </a:p>
          <a:p>
            <a:endParaRPr lang="en-US" dirty="0"/>
          </a:p>
        </p:txBody>
      </p:sp>
    </p:spTree>
    <p:extLst>
      <p:ext uri="{BB962C8B-B14F-4D97-AF65-F5344CB8AC3E}">
        <p14:creationId xmlns:p14="http://schemas.microsoft.com/office/powerpoint/2010/main" val="22750155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Re Estate Of </a:t>
            </a:r>
            <a:r>
              <a:rPr lang="en-US" dirty="0" err="1" smtClean="0"/>
              <a:t>Kuralt</a:t>
            </a:r>
            <a:endParaRPr lang="en-US" dirty="0"/>
          </a:p>
        </p:txBody>
      </p:sp>
      <p:sp>
        <p:nvSpPr>
          <p:cNvPr id="3" name="Content Placeholder 2"/>
          <p:cNvSpPr>
            <a:spLocks noGrp="1"/>
          </p:cNvSpPr>
          <p:nvPr>
            <p:ph sz="quarter" idx="1"/>
          </p:nvPr>
        </p:nvSpPr>
        <p:spPr/>
        <p:txBody>
          <a:bodyPr/>
          <a:lstStyle/>
          <a:p>
            <a:r>
              <a:rPr lang="en-US" dirty="0" smtClean="0"/>
              <a:t>Was The First Holographic Will Valid?</a:t>
            </a:r>
          </a:p>
          <a:p>
            <a:r>
              <a:rPr lang="en-US" dirty="0" smtClean="0"/>
              <a:t>Was The Letter A Valid Holographic Will?</a:t>
            </a:r>
          </a:p>
          <a:p>
            <a:r>
              <a:rPr lang="en-US" dirty="0" smtClean="0"/>
              <a:t>What Is The Biggest Take Away From This Case?</a:t>
            </a:r>
          </a:p>
          <a:p>
            <a:pPr marL="0" indent="0">
              <a:buNone/>
            </a:pPr>
            <a:r>
              <a:rPr lang="en-US" dirty="0" smtClean="0"/>
              <a:t>Every Document Can Be Considered A Will If You Underline The Word, “</a:t>
            </a:r>
            <a:r>
              <a:rPr lang="en-US" u="sng" dirty="0" smtClean="0"/>
              <a:t>Inherit</a:t>
            </a:r>
            <a:r>
              <a:rPr lang="en-US" dirty="0" smtClean="0"/>
              <a:t>”</a:t>
            </a:r>
          </a:p>
        </p:txBody>
      </p:sp>
    </p:spTree>
    <p:extLst>
      <p:ext uri="{BB962C8B-B14F-4D97-AF65-F5344CB8AC3E}">
        <p14:creationId xmlns:p14="http://schemas.microsoft.com/office/powerpoint/2010/main" val="39560839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Satisfies The Handwritten Material Provisions Requirement?</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92500" lnSpcReduction="20000"/>
          </a:bodyPr>
          <a:lstStyle/>
          <a:p>
            <a:r>
              <a:rPr lang="en-US" dirty="0" smtClean="0"/>
              <a:t>Estate Of Williams</a:t>
            </a:r>
          </a:p>
          <a:p>
            <a:pPr marL="0" indent="0">
              <a:buNone/>
            </a:pPr>
            <a:r>
              <a:rPr lang="en-US" dirty="0" smtClean="0"/>
              <a:t>“Whether a document should be admitted into probate as a holographic will depends on…whether words establish that it was intended to be the author’s last will and testament at the time she [or he] wrote it…Courts are to use common sense in evaluating whether a will constitutes a holographic will.”</a:t>
            </a:r>
          </a:p>
          <a:p>
            <a:r>
              <a:rPr lang="en-US" dirty="0" smtClean="0"/>
              <a:t>Estate Of Brenner</a:t>
            </a:r>
          </a:p>
          <a:p>
            <a:pPr marL="0" indent="0">
              <a:buNone/>
            </a:pPr>
            <a:r>
              <a:rPr lang="en-US" dirty="0" smtClean="0"/>
              <a:t>The Handwriting Does Not Have To Be The Original Writing.</a:t>
            </a:r>
          </a:p>
          <a:p>
            <a:r>
              <a:rPr lang="en-US" dirty="0" smtClean="0"/>
              <a:t>Estate Of Sola</a:t>
            </a:r>
          </a:p>
          <a:p>
            <a:pPr marL="0" indent="0">
              <a:buNone/>
            </a:pPr>
            <a:r>
              <a:rPr lang="en-US" dirty="0" smtClean="0"/>
              <a:t>A Purported Holographic Will That Relies Upon Typewritten Writing Found In The Document, Cannot Be Found A Valid Holographic Will</a:t>
            </a:r>
          </a:p>
          <a:p>
            <a:pPr marL="0" indent="0">
              <a:buNone/>
            </a:pPr>
            <a:endParaRPr lang="en-US" dirty="0" smtClean="0"/>
          </a:p>
        </p:txBody>
      </p:sp>
    </p:spTree>
    <p:extLst>
      <p:ext uri="{BB962C8B-B14F-4D97-AF65-F5344CB8AC3E}">
        <p14:creationId xmlns:p14="http://schemas.microsoft.com/office/powerpoint/2010/main" val="30058536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Can Be Considered Part Of The Will?</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Probate Code Section 6130</a:t>
            </a:r>
          </a:p>
          <a:p>
            <a:pPr marL="0" indent="0">
              <a:buNone/>
            </a:pPr>
            <a:r>
              <a:rPr lang="en-US" dirty="0"/>
              <a:t>“A writing in existence when a will is executed may be incorporated by reference if the language of the will manifests this intent and describes the writing sufficiently to permit its identification</a:t>
            </a:r>
            <a:r>
              <a:rPr lang="en-US" dirty="0" smtClean="0"/>
              <a:t>.”</a:t>
            </a:r>
          </a:p>
          <a:p>
            <a:r>
              <a:rPr lang="en-US" dirty="0" smtClean="0"/>
              <a:t>Probate Code Section 6131</a:t>
            </a:r>
          </a:p>
          <a:p>
            <a:pPr marL="0" indent="0">
              <a:buNone/>
            </a:pPr>
            <a:r>
              <a:rPr lang="en-US" dirty="0" smtClean="0"/>
              <a:t>Best Illustrated By Groupings,</a:t>
            </a:r>
          </a:p>
          <a:p>
            <a:pPr marL="0" indent="0">
              <a:buNone/>
            </a:pPr>
            <a:r>
              <a:rPr lang="en-US" dirty="0" smtClean="0"/>
              <a:t>“I Give To My Students All Of My Debt”</a:t>
            </a:r>
          </a:p>
          <a:p>
            <a:r>
              <a:rPr lang="en-US" dirty="0" smtClean="0"/>
              <a:t>Probate Code Section 6132</a:t>
            </a:r>
          </a:p>
          <a:p>
            <a:pPr marL="0" indent="0">
              <a:buNone/>
            </a:pPr>
            <a:r>
              <a:rPr lang="en-US" dirty="0" smtClean="0"/>
              <a:t>Allows For Incorporation By Reference Of Writings Disposing Of Non-Money Tangible Personal Property, Even If The Writing Is Made After The Will Executed</a:t>
            </a:r>
            <a:endParaRPr lang="en-US" dirty="0"/>
          </a:p>
        </p:txBody>
      </p:sp>
    </p:spTree>
    <p:extLst>
      <p:ext uri="{BB962C8B-B14F-4D97-AF65-F5344CB8AC3E}">
        <p14:creationId xmlns:p14="http://schemas.microsoft.com/office/powerpoint/2010/main" val="18397738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 Interpretation</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Probate Code Sections 21120, 21121, 2122 Sets Forth The Following:</a:t>
            </a:r>
          </a:p>
          <a:p>
            <a:pPr lvl="1"/>
            <a:r>
              <a:rPr lang="en-US" dirty="0" smtClean="0"/>
              <a:t>Every Provision Is To Be Presumed To Have An Effect</a:t>
            </a:r>
          </a:p>
          <a:p>
            <a:pPr lvl="2"/>
            <a:r>
              <a:rPr lang="en-US" dirty="0" smtClean="0"/>
              <a:t>Likewise, Every Will Is To Be Presumed Valid</a:t>
            </a:r>
          </a:p>
          <a:p>
            <a:pPr lvl="1"/>
            <a:r>
              <a:rPr lang="en-US" dirty="0" smtClean="0"/>
              <a:t>If One Provision Is Ambiguous, Another Provision May Be Referenced To Explain The Ambiguous Provision</a:t>
            </a:r>
          </a:p>
          <a:p>
            <a:pPr lvl="1"/>
            <a:r>
              <a:rPr lang="en-US" dirty="0" smtClean="0"/>
              <a:t>Words Should Be Given Their Plain Meaning, Unless They Are Technical Terms, Unless Then They Should Generally Be Given Their Technical Meaning</a:t>
            </a:r>
            <a:endParaRPr lang="en-US" dirty="0"/>
          </a:p>
          <a:p>
            <a:r>
              <a:rPr lang="en-US" dirty="0" smtClean="0"/>
              <a:t>From Estate Of </a:t>
            </a:r>
            <a:r>
              <a:rPr lang="en-US" dirty="0" err="1" smtClean="0"/>
              <a:t>Goyette</a:t>
            </a:r>
            <a:r>
              <a:rPr lang="en-US" dirty="0" smtClean="0"/>
              <a:t>:</a:t>
            </a:r>
          </a:p>
          <a:p>
            <a:pPr lvl="1"/>
            <a:r>
              <a:rPr lang="en-US" dirty="0" smtClean="0"/>
              <a:t>“The </a:t>
            </a:r>
            <a:r>
              <a:rPr lang="en-US" dirty="0"/>
              <a:t>fact that he made a will raises the presumption that he intended to dispose of all of his property</a:t>
            </a:r>
            <a:r>
              <a:rPr lang="en-US" dirty="0" smtClean="0"/>
              <a:t>.”</a:t>
            </a:r>
          </a:p>
        </p:txBody>
      </p:sp>
    </p:spTree>
    <p:extLst>
      <p:ext uri="{BB962C8B-B14F-4D97-AF65-F5344CB8AC3E}">
        <p14:creationId xmlns:p14="http://schemas.microsoft.com/office/powerpoint/2010/main" val="9189077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Resolve Mistaken Or Ambiguous Language</a:t>
            </a:r>
            <a:endParaRPr lang="en-US" dirty="0"/>
          </a:p>
        </p:txBody>
      </p:sp>
      <p:sp>
        <p:nvSpPr>
          <p:cNvPr id="3" name="Content Placeholder 2"/>
          <p:cNvSpPr>
            <a:spLocks noGrp="1"/>
          </p:cNvSpPr>
          <p:nvPr>
            <p:ph sz="quarter" idx="1"/>
          </p:nvPr>
        </p:nvSpPr>
        <p:spPr/>
        <p:txBody>
          <a:bodyPr/>
          <a:lstStyle/>
          <a:p>
            <a:r>
              <a:rPr lang="en-US" dirty="0" smtClean="0"/>
              <a:t>Probate Code Section 6111.5:</a:t>
            </a:r>
          </a:p>
          <a:p>
            <a:pPr marL="0" indent="0">
              <a:buNone/>
            </a:pPr>
            <a:r>
              <a:rPr lang="en-US" dirty="0"/>
              <a:t>“Extrinsic evidence is admissible to determine whether a document constitutes a will pursuant to Section 6110 or 6111, or to determine the meaning of a will or a portion of a will if the meaning is </a:t>
            </a:r>
            <a:r>
              <a:rPr lang="en-US" dirty="0" smtClean="0"/>
              <a:t>unclear.”</a:t>
            </a:r>
            <a:endParaRPr lang="en-US" dirty="0"/>
          </a:p>
        </p:txBody>
      </p:sp>
    </p:spTree>
    <p:extLst>
      <p:ext uri="{BB962C8B-B14F-4D97-AF65-F5344CB8AC3E}">
        <p14:creationId xmlns:p14="http://schemas.microsoft.com/office/powerpoint/2010/main" val="21104219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of a Valid Will</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900515868"/>
              </p:ext>
            </p:extLst>
          </p:nvPr>
        </p:nvGraphicFramePr>
        <p:xfrm>
          <a:off x="612775" y="1600200"/>
          <a:ext cx="8153400" cy="2956560"/>
        </p:xfrm>
        <a:graphic>
          <a:graphicData uri="http://schemas.openxmlformats.org/drawingml/2006/table">
            <a:tbl>
              <a:tblPr firstRow="1" bandRow="1">
                <a:tableStyleId>{5C22544A-7EE6-4342-B048-85BDC9FD1C3A}</a:tableStyleId>
              </a:tblPr>
              <a:tblGrid>
                <a:gridCol w="4076700"/>
                <a:gridCol w="4076700"/>
              </a:tblGrid>
              <a:tr h="370840">
                <a:tc>
                  <a:txBody>
                    <a:bodyPr/>
                    <a:lstStyle/>
                    <a:p>
                      <a:r>
                        <a:rPr lang="en-US" sz="3600" dirty="0" smtClean="0"/>
                        <a:t>INTENTIONALITIES</a:t>
                      </a:r>
                      <a:endParaRPr lang="en-US" sz="3600" dirty="0"/>
                    </a:p>
                  </a:txBody>
                  <a:tcPr/>
                </a:tc>
                <a:tc>
                  <a:txBody>
                    <a:bodyPr/>
                    <a:lstStyle/>
                    <a:p>
                      <a:r>
                        <a:rPr lang="en-US" sz="3600" dirty="0" smtClean="0"/>
                        <a:t>FORMALITIES</a:t>
                      </a:r>
                      <a:endParaRPr lang="en-US" sz="3600" dirty="0"/>
                    </a:p>
                  </a:txBody>
                  <a:tcPr/>
                </a:tc>
              </a:tr>
              <a:tr h="370840">
                <a:tc>
                  <a:txBody>
                    <a:bodyPr/>
                    <a:lstStyle/>
                    <a:p>
                      <a:r>
                        <a:rPr lang="en-US" sz="3200" dirty="0" smtClean="0"/>
                        <a:t>Capacity</a:t>
                      </a:r>
                      <a:endParaRPr lang="en-US" sz="3200" dirty="0"/>
                    </a:p>
                  </a:txBody>
                  <a:tcPr/>
                </a:tc>
                <a:tc>
                  <a:txBody>
                    <a:bodyPr/>
                    <a:lstStyle/>
                    <a:p>
                      <a:r>
                        <a:rPr lang="en-US" sz="3200" dirty="0" smtClean="0"/>
                        <a:t>In</a:t>
                      </a:r>
                      <a:r>
                        <a:rPr lang="en-US" sz="3200" baseline="0" dirty="0" smtClean="0"/>
                        <a:t> Writing</a:t>
                      </a:r>
                      <a:endParaRPr lang="en-US" sz="3200" dirty="0"/>
                    </a:p>
                  </a:txBody>
                  <a:tcPr/>
                </a:tc>
              </a:tr>
              <a:tr h="370840">
                <a:tc>
                  <a:txBody>
                    <a:bodyPr/>
                    <a:lstStyle/>
                    <a:p>
                      <a:r>
                        <a:rPr lang="en-US" sz="3200" dirty="0" smtClean="0"/>
                        <a:t>Undue Influence</a:t>
                      </a:r>
                      <a:endParaRPr lang="en-US" sz="3200" dirty="0"/>
                    </a:p>
                  </a:txBody>
                  <a:tcPr/>
                </a:tc>
                <a:tc>
                  <a:txBody>
                    <a:bodyPr/>
                    <a:lstStyle/>
                    <a:p>
                      <a:r>
                        <a:rPr lang="en-US" sz="3200" dirty="0" smtClean="0"/>
                        <a:t>Signed By The Testator</a:t>
                      </a:r>
                      <a:endParaRPr lang="en-US" sz="3200" dirty="0"/>
                    </a:p>
                  </a:txBody>
                  <a:tcPr/>
                </a:tc>
              </a:tr>
              <a:tr h="370840">
                <a:tc>
                  <a:txBody>
                    <a:bodyPr/>
                    <a:lstStyle/>
                    <a:p>
                      <a:r>
                        <a:rPr lang="en-US" sz="3200" dirty="0" smtClean="0"/>
                        <a:t>Fraud</a:t>
                      </a:r>
                      <a:endParaRPr lang="en-US" sz="3200" dirty="0"/>
                    </a:p>
                  </a:txBody>
                  <a:tcPr/>
                </a:tc>
                <a:tc>
                  <a:txBody>
                    <a:bodyPr/>
                    <a:lstStyle/>
                    <a:p>
                      <a:r>
                        <a:rPr lang="en-US" sz="3200" dirty="0" smtClean="0"/>
                        <a:t>Witnessed</a:t>
                      </a:r>
                      <a:endParaRPr lang="en-US" sz="3200" dirty="0"/>
                    </a:p>
                  </a:txBody>
                  <a:tcPr/>
                </a:tc>
              </a:tr>
              <a:tr h="370840">
                <a:tc>
                  <a:txBody>
                    <a:bodyPr/>
                    <a:lstStyle/>
                    <a:p>
                      <a:r>
                        <a:rPr lang="en-US" sz="3200" dirty="0" smtClean="0"/>
                        <a:t>Duress</a:t>
                      </a:r>
                      <a:endParaRPr lang="en-US" sz="3200" dirty="0"/>
                    </a:p>
                  </a:txBody>
                  <a:tcPr/>
                </a:tc>
                <a:tc>
                  <a:txBody>
                    <a:bodyPr/>
                    <a:lstStyle/>
                    <a:p>
                      <a:r>
                        <a:rPr lang="en-US" sz="3200" dirty="0" smtClean="0"/>
                        <a:t>OR Holographic</a:t>
                      </a:r>
                      <a:endParaRPr lang="en-US" sz="3200" dirty="0"/>
                    </a:p>
                  </a:txBody>
                  <a:tcPr/>
                </a:tc>
              </a:tr>
            </a:tbl>
          </a:graphicData>
        </a:graphic>
      </p:graphicFrame>
    </p:spTree>
    <p:extLst>
      <p:ext uri="{BB962C8B-B14F-4D97-AF65-F5344CB8AC3E}">
        <p14:creationId xmlns:p14="http://schemas.microsoft.com/office/powerpoint/2010/main" val="5942925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Extrinsic Evidence</a:t>
            </a:r>
            <a:endParaRPr lang="en-US" dirty="0"/>
          </a:p>
        </p:txBody>
      </p:sp>
      <p:sp>
        <p:nvSpPr>
          <p:cNvPr id="3" name="Content Placeholder 2"/>
          <p:cNvSpPr>
            <a:spLocks noGrp="1"/>
          </p:cNvSpPr>
          <p:nvPr>
            <p:ph sz="quarter" idx="1"/>
          </p:nvPr>
        </p:nvSpPr>
        <p:spPr/>
        <p:txBody>
          <a:bodyPr/>
          <a:lstStyle/>
          <a:p>
            <a:r>
              <a:rPr lang="en-US" dirty="0" smtClean="0"/>
              <a:t>Citizens Business Bank v. </a:t>
            </a:r>
            <a:r>
              <a:rPr lang="en-US" dirty="0" err="1" smtClean="0"/>
              <a:t>Carrano</a:t>
            </a:r>
            <a:endParaRPr lang="en-US" dirty="0" smtClean="0"/>
          </a:p>
          <a:p>
            <a:pPr lvl="1"/>
            <a:r>
              <a:rPr lang="en-US" dirty="0" smtClean="0"/>
              <a:t>Extrinsic Evidence Can Only Be Introduced When Language is “Fairly Susceptible” To More Than One Interpretation.</a:t>
            </a:r>
          </a:p>
          <a:p>
            <a:pPr lvl="2"/>
            <a:r>
              <a:rPr lang="en-US" dirty="0" smtClean="0"/>
              <a:t>Extrinsic Evidence Cannot Be Introduced To Show Ambiguity.</a:t>
            </a:r>
          </a:p>
          <a:p>
            <a:r>
              <a:rPr lang="en-US" dirty="0" smtClean="0"/>
              <a:t>In Re Estate Of </a:t>
            </a:r>
            <a:r>
              <a:rPr lang="en-US" dirty="0" err="1" smtClean="0"/>
              <a:t>Kuralt</a:t>
            </a:r>
            <a:endParaRPr lang="en-US" dirty="0" smtClean="0"/>
          </a:p>
          <a:p>
            <a:pPr lvl="1"/>
            <a:r>
              <a:rPr lang="en-US" dirty="0" smtClean="0"/>
              <a:t>What Ambiguity Was The Court Resolving?</a:t>
            </a:r>
          </a:p>
        </p:txBody>
      </p:sp>
    </p:spTree>
    <p:extLst>
      <p:ext uri="{BB962C8B-B14F-4D97-AF65-F5344CB8AC3E}">
        <p14:creationId xmlns:p14="http://schemas.microsoft.com/office/powerpoint/2010/main" val="1776966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In Writing?</a:t>
            </a:r>
            <a:endParaRPr lang="en-US" dirty="0"/>
          </a:p>
        </p:txBody>
      </p:sp>
      <p:sp>
        <p:nvSpPr>
          <p:cNvPr id="3" name="Content Placeholder 2"/>
          <p:cNvSpPr>
            <a:spLocks noGrp="1"/>
          </p:cNvSpPr>
          <p:nvPr>
            <p:ph sz="quarter" idx="1"/>
          </p:nvPr>
        </p:nvSpPr>
        <p:spPr/>
        <p:txBody>
          <a:bodyPr/>
          <a:lstStyle/>
          <a:p>
            <a:r>
              <a:rPr lang="en-US" dirty="0" smtClean="0"/>
              <a:t>Probate Code Section 6110</a:t>
            </a:r>
            <a:r>
              <a:rPr lang="en-US" dirty="0"/>
              <a:t>. (a</a:t>
            </a:r>
            <a:r>
              <a:rPr lang="en-US" dirty="0" smtClean="0"/>
              <a:t>):</a:t>
            </a:r>
          </a:p>
          <a:p>
            <a:pPr marL="0" indent="0">
              <a:buNone/>
            </a:pPr>
            <a:r>
              <a:rPr lang="en-US" dirty="0" smtClean="0"/>
              <a:t>“Except </a:t>
            </a:r>
            <a:r>
              <a:rPr lang="en-US" dirty="0"/>
              <a:t>as provided in this part, a will shall be in writing and satisfy the requirements of this section</a:t>
            </a:r>
            <a:r>
              <a:rPr lang="en-US" dirty="0" smtClean="0"/>
              <a:t>.”</a:t>
            </a:r>
            <a:endParaRPr lang="en-US" dirty="0"/>
          </a:p>
        </p:txBody>
      </p:sp>
    </p:spTree>
    <p:extLst>
      <p:ext uri="{BB962C8B-B14F-4D97-AF65-F5344CB8AC3E}">
        <p14:creationId xmlns:p14="http://schemas.microsoft.com/office/powerpoint/2010/main" val="324417440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The Testator?</a:t>
            </a:r>
            <a:endParaRPr lang="en-US" dirty="0"/>
          </a:p>
        </p:txBody>
      </p:sp>
      <p:sp>
        <p:nvSpPr>
          <p:cNvPr id="3" name="Content Placeholder 2"/>
          <p:cNvSpPr>
            <a:spLocks noGrp="1"/>
          </p:cNvSpPr>
          <p:nvPr>
            <p:ph sz="quarter" idx="1"/>
          </p:nvPr>
        </p:nvSpPr>
        <p:spPr/>
        <p:txBody>
          <a:bodyPr/>
          <a:lstStyle/>
          <a:p>
            <a:r>
              <a:rPr lang="en-US" dirty="0" smtClean="0"/>
              <a:t>Probate Code Section 6110. (b):</a:t>
            </a:r>
          </a:p>
          <a:p>
            <a:pPr marL="0" indent="0">
              <a:buNone/>
            </a:pPr>
            <a:r>
              <a:rPr lang="en-US" dirty="0"/>
              <a:t>“The will shall be signed by one of the following: </a:t>
            </a:r>
            <a:endParaRPr lang="en-US" dirty="0" smtClean="0"/>
          </a:p>
          <a:p>
            <a:pPr marL="0" indent="0">
              <a:buNone/>
            </a:pPr>
            <a:r>
              <a:rPr lang="en-US" dirty="0" smtClean="0"/>
              <a:t>(1)By </a:t>
            </a:r>
            <a:r>
              <a:rPr lang="en-US" dirty="0"/>
              <a:t>the testator. </a:t>
            </a:r>
            <a:endParaRPr lang="en-US" dirty="0" smtClean="0"/>
          </a:p>
          <a:p>
            <a:pPr marL="0" indent="0">
              <a:buNone/>
            </a:pPr>
            <a:r>
              <a:rPr lang="en-US" dirty="0" smtClean="0"/>
              <a:t>(</a:t>
            </a:r>
            <a:r>
              <a:rPr lang="en-US" dirty="0"/>
              <a:t>2) In the testator's name by some other person in the testator's presence and by the testator's direction. </a:t>
            </a:r>
            <a:endParaRPr lang="en-US" dirty="0" smtClean="0"/>
          </a:p>
          <a:p>
            <a:pPr marL="0" indent="0">
              <a:buNone/>
            </a:pPr>
            <a:r>
              <a:rPr lang="en-US" dirty="0" smtClean="0"/>
              <a:t>(</a:t>
            </a:r>
            <a:r>
              <a:rPr lang="en-US" dirty="0"/>
              <a:t>3) By a conservator pursuant to a court order to make a will under Section 2580</a:t>
            </a:r>
            <a:r>
              <a:rPr lang="en-US" dirty="0" smtClean="0"/>
              <a:t>.”</a:t>
            </a:r>
            <a:endParaRPr lang="en-US" dirty="0"/>
          </a:p>
        </p:txBody>
      </p:sp>
    </p:spTree>
    <p:extLst>
      <p:ext uri="{BB962C8B-B14F-4D97-AF65-F5344CB8AC3E}">
        <p14:creationId xmlns:p14="http://schemas.microsoft.com/office/powerpoint/2010/main" val="23878662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You Witness A Will?	</a:t>
            </a:r>
            <a:endParaRPr lang="en-US" dirty="0"/>
          </a:p>
        </p:txBody>
      </p:sp>
      <p:sp>
        <p:nvSpPr>
          <p:cNvPr id="3" name="Content Placeholder 2"/>
          <p:cNvSpPr>
            <a:spLocks noGrp="1"/>
          </p:cNvSpPr>
          <p:nvPr>
            <p:ph sz="quarter" idx="1"/>
          </p:nvPr>
        </p:nvSpPr>
        <p:spPr/>
        <p:txBody>
          <a:bodyPr/>
          <a:lstStyle/>
          <a:p>
            <a:r>
              <a:rPr lang="en-US" dirty="0" smtClean="0"/>
              <a:t>Probate Code Section 6110 (c):</a:t>
            </a:r>
          </a:p>
          <a:p>
            <a:pPr marL="0" indent="0">
              <a:buNone/>
            </a:pPr>
            <a:r>
              <a:rPr lang="en-US" dirty="0" smtClean="0"/>
              <a:t>“(1</a:t>
            </a:r>
            <a:r>
              <a:rPr lang="en-US" dirty="0"/>
              <a:t>) Except as provided in paragraph (2), the will shall be witnessed by being signed, during the testator's lifetime, by at least two persons each of whom (A) being present at the same time, witnessed either the signing of the will or the testator's acknowledgment of the signature or of the will and (B) understand that the instrument they sign is the testator's will.</a:t>
            </a:r>
          </a:p>
        </p:txBody>
      </p:sp>
    </p:spTree>
    <p:extLst>
      <p:ext uri="{BB962C8B-B14F-4D97-AF65-F5344CB8AC3E}">
        <p14:creationId xmlns:p14="http://schemas.microsoft.com/office/powerpoint/2010/main" val="21202623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Do The Witnesses Sign?</a:t>
            </a:r>
            <a:endParaRPr lang="en-US" dirty="0"/>
          </a:p>
        </p:txBody>
      </p:sp>
      <p:sp>
        <p:nvSpPr>
          <p:cNvPr id="3" name="Content Placeholder 2"/>
          <p:cNvSpPr>
            <a:spLocks noGrp="1"/>
          </p:cNvSpPr>
          <p:nvPr>
            <p:ph sz="quarter" idx="1"/>
          </p:nvPr>
        </p:nvSpPr>
        <p:spPr>
          <a:xfrm>
            <a:off x="612648" y="1600200"/>
            <a:ext cx="8153400" cy="4876800"/>
          </a:xfrm>
        </p:spPr>
        <p:txBody>
          <a:bodyPr>
            <a:normAutofit lnSpcReduction="10000"/>
          </a:bodyPr>
          <a:lstStyle/>
          <a:p>
            <a:r>
              <a:rPr lang="en-US" dirty="0" smtClean="0"/>
              <a:t>Can You Sign At Any Time?</a:t>
            </a:r>
          </a:p>
          <a:p>
            <a:pPr lvl="1"/>
            <a:r>
              <a:rPr lang="en-US" dirty="0" smtClean="0"/>
              <a:t>Estate of </a:t>
            </a:r>
            <a:r>
              <a:rPr lang="en-US" dirty="0" err="1" smtClean="0"/>
              <a:t>Saueressig</a:t>
            </a:r>
            <a:r>
              <a:rPr lang="en-US" dirty="0" smtClean="0"/>
              <a:t> </a:t>
            </a:r>
          </a:p>
          <a:p>
            <a:pPr marL="685800" lvl="2" indent="0">
              <a:buNone/>
            </a:pPr>
            <a:r>
              <a:rPr lang="en-US" dirty="0" smtClean="0"/>
              <a:t>Holds That The Witnesses Must Sign The Will Before The Death Of The Testator.</a:t>
            </a:r>
          </a:p>
          <a:p>
            <a:pPr lvl="2"/>
            <a:r>
              <a:rPr lang="en-US" dirty="0" smtClean="0"/>
              <a:t>Why Does This Case Control And Not Estate of Eugene?</a:t>
            </a:r>
          </a:p>
          <a:p>
            <a:pPr lvl="2"/>
            <a:r>
              <a:rPr lang="en-US" dirty="0" smtClean="0"/>
              <a:t>Why Does The Court Dismiss The Uniform Probate Code?</a:t>
            </a:r>
          </a:p>
          <a:p>
            <a:pPr lvl="2"/>
            <a:r>
              <a:rPr lang="en-US" dirty="0" smtClean="0"/>
              <a:t>What Does This Court Have To Say About The Importance of This Formality?</a:t>
            </a:r>
          </a:p>
          <a:p>
            <a:pPr lvl="1"/>
            <a:r>
              <a:rPr lang="en-US" dirty="0" smtClean="0"/>
              <a:t>Estate of Eugene</a:t>
            </a:r>
          </a:p>
          <a:p>
            <a:pPr lvl="2"/>
            <a:r>
              <a:rPr lang="en-US" dirty="0" smtClean="0"/>
              <a:t>What Is Wrong With Allowing Post-Death Witness Signatures When There Is The Disposition Is Uncontroverted And There Is No Indication of Fraud?</a:t>
            </a:r>
          </a:p>
          <a:p>
            <a:pPr lvl="2"/>
            <a:endParaRPr lang="en-US" dirty="0" smtClean="0"/>
          </a:p>
          <a:p>
            <a:pPr lvl="1"/>
            <a:endParaRPr lang="en-US" b="1" dirty="0"/>
          </a:p>
          <a:p>
            <a:endParaRPr lang="en-US" dirty="0"/>
          </a:p>
        </p:txBody>
      </p:sp>
    </p:spTree>
    <p:extLst>
      <p:ext uri="{BB962C8B-B14F-4D97-AF65-F5344CB8AC3E}">
        <p14:creationId xmlns:p14="http://schemas.microsoft.com/office/powerpoint/2010/main" val="24214782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Can Be A Witness?</a:t>
            </a:r>
            <a:endParaRPr lang="en-US" dirty="0"/>
          </a:p>
        </p:txBody>
      </p:sp>
      <p:sp>
        <p:nvSpPr>
          <p:cNvPr id="3" name="Content Placeholder 2"/>
          <p:cNvSpPr>
            <a:spLocks noGrp="1"/>
          </p:cNvSpPr>
          <p:nvPr>
            <p:ph sz="quarter" idx="1"/>
          </p:nvPr>
        </p:nvSpPr>
        <p:spPr/>
        <p:txBody>
          <a:bodyPr/>
          <a:lstStyle/>
          <a:p>
            <a:r>
              <a:rPr lang="en-US" dirty="0" smtClean="0"/>
              <a:t>Probate Code Section 6112</a:t>
            </a:r>
            <a:r>
              <a:rPr lang="en-US" dirty="0"/>
              <a:t>. (a</a:t>
            </a:r>
            <a:r>
              <a:rPr lang="en-US" dirty="0" smtClean="0"/>
              <a:t>):</a:t>
            </a:r>
          </a:p>
          <a:p>
            <a:pPr marL="0" indent="0">
              <a:buNone/>
            </a:pPr>
            <a:r>
              <a:rPr lang="en-US" dirty="0" smtClean="0"/>
              <a:t>“Any </a:t>
            </a:r>
            <a:r>
              <a:rPr lang="en-US" dirty="0"/>
              <a:t>person generally competent to be a witness may act as a witness to a will</a:t>
            </a:r>
            <a:r>
              <a:rPr lang="en-US" dirty="0" smtClean="0"/>
              <a:t>.”</a:t>
            </a:r>
            <a:endParaRPr lang="en-US" dirty="0"/>
          </a:p>
        </p:txBody>
      </p:sp>
    </p:spTree>
    <p:extLst>
      <p:ext uri="{BB962C8B-B14F-4D97-AF65-F5344CB8AC3E}">
        <p14:creationId xmlns:p14="http://schemas.microsoft.com/office/powerpoint/2010/main" val="4532594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But Don’t Witnesses Have To Be Disinterested?</a:t>
            </a:r>
            <a:endParaRPr lang="en-US" dirty="0"/>
          </a:p>
        </p:txBody>
      </p:sp>
      <p:sp>
        <p:nvSpPr>
          <p:cNvPr id="3" name="Content Placeholder 2"/>
          <p:cNvSpPr>
            <a:spLocks noGrp="1"/>
          </p:cNvSpPr>
          <p:nvPr>
            <p:ph sz="quarter" idx="1"/>
          </p:nvPr>
        </p:nvSpPr>
        <p:spPr/>
        <p:txBody>
          <a:bodyPr/>
          <a:lstStyle/>
          <a:p>
            <a:r>
              <a:rPr lang="en-US" dirty="0" smtClean="0"/>
              <a:t>Probate Code Section 6112 (b):</a:t>
            </a:r>
          </a:p>
          <a:p>
            <a:pPr marL="0" indent="0">
              <a:buNone/>
            </a:pPr>
            <a:r>
              <a:rPr lang="en-US" dirty="0" smtClean="0"/>
              <a:t>“A </a:t>
            </a:r>
            <a:r>
              <a:rPr lang="en-US" dirty="0"/>
              <a:t>will or any provision thereof is not invalid because the will is signed by an interested witness</a:t>
            </a:r>
            <a:r>
              <a:rPr lang="en-US" dirty="0" smtClean="0"/>
              <a:t>.”</a:t>
            </a:r>
            <a:endParaRPr lang="en-US" dirty="0"/>
          </a:p>
        </p:txBody>
      </p:sp>
    </p:spTree>
    <p:extLst>
      <p:ext uri="{BB962C8B-B14F-4D97-AF65-F5344CB8AC3E}">
        <p14:creationId xmlns:p14="http://schemas.microsoft.com/office/powerpoint/2010/main" val="16383207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Disinterested Witness Does Not Invalidate The Will, But…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Probate Code Section 6112 (c):</a:t>
            </a:r>
          </a:p>
          <a:p>
            <a:pPr marL="0" indent="0">
              <a:buNone/>
            </a:pPr>
            <a:r>
              <a:rPr lang="en-US" dirty="0" smtClean="0"/>
              <a:t>“Unless </a:t>
            </a:r>
            <a:r>
              <a:rPr lang="en-US" dirty="0"/>
              <a:t>there are at least two other subscribing witnesses to the will who are disinterested witnesses, the fact that the will makes a devise to a subscribing witness creates a presumption that the witness procured the devise by duress, menace, fraud, or undue influence. This presumption is a presumption affecting the burden of proof. This presumption does not apply where the witness is a person to whom the devise is made solely in a fiduciary capacity</a:t>
            </a:r>
            <a:r>
              <a:rPr lang="en-US" dirty="0" smtClean="0"/>
              <a:t>.”</a:t>
            </a:r>
            <a:endParaRPr lang="en-US" dirty="0"/>
          </a:p>
        </p:txBody>
      </p:sp>
    </p:spTree>
    <p:extLst>
      <p:ext uri="{BB962C8B-B14F-4D97-AF65-F5344CB8AC3E}">
        <p14:creationId xmlns:p14="http://schemas.microsoft.com/office/powerpoint/2010/main" val="32123096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3137</TotalTime>
  <Words>1501</Words>
  <Application>Microsoft Macintosh PowerPoint</Application>
  <PresentationFormat>On-screen Show (4:3)</PresentationFormat>
  <Paragraphs>118</Paragraphs>
  <Slides>20</Slides>
  <Notes>16</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Median</vt:lpstr>
      <vt:lpstr>Formalities</vt:lpstr>
      <vt:lpstr>Requirements of a Valid Will</vt:lpstr>
      <vt:lpstr>Why In Writing?</vt:lpstr>
      <vt:lpstr>Who Is The Testator?</vt:lpstr>
      <vt:lpstr>How Do You Witness A Will? </vt:lpstr>
      <vt:lpstr>When Do The Witnesses Sign?</vt:lpstr>
      <vt:lpstr>Who Can Be A Witness?</vt:lpstr>
      <vt:lpstr>But Don’t Witnesses Have To Be Disinterested?</vt:lpstr>
      <vt:lpstr>A Disinterested Witness Does Not Invalidate The Will, But…</vt:lpstr>
      <vt:lpstr>What If The Presumption Is Not Rebutted?</vt:lpstr>
      <vt:lpstr>Let’s Go Back To Estate Of Saueressig</vt:lpstr>
      <vt:lpstr>Holographic Wills</vt:lpstr>
      <vt:lpstr>Estate Of Williams</vt:lpstr>
      <vt:lpstr>Estate Of Brenner</vt:lpstr>
      <vt:lpstr>In Re Estate Of Kuralt</vt:lpstr>
      <vt:lpstr>What Satisfies The Handwritten Material Provisions Requirement?</vt:lpstr>
      <vt:lpstr>What Can Be Considered Part Of The Will?</vt:lpstr>
      <vt:lpstr>Will Interpretation</vt:lpstr>
      <vt:lpstr>How To Resolve Mistaken Or Ambiguous Language</vt:lpstr>
      <vt:lpstr>Extrinsic Evidence</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Formalities</dc:title>
  <dc:creator>Evan</dc:creator>
  <cp:lastModifiedBy>Keith Davidson</cp:lastModifiedBy>
  <cp:revision>29</cp:revision>
  <dcterms:created xsi:type="dcterms:W3CDTF">2014-09-06T23:55:26Z</dcterms:created>
  <dcterms:modified xsi:type="dcterms:W3CDTF">2014-09-18T17:32:02Z</dcterms:modified>
</cp:coreProperties>
</file>