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82" r:id="rId24"/>
    <p:sldId id="283" r:id="rId25"/>
    <p:sldId id="279" r:id="rId26"/>
    <p:sldId id="280" r:id="rId27"/>
    <p:sldId id="281"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86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2D0BB-2F95-42CF-A691-80FC4D220FD5}" type="datetimeFigureOut">
              <a:rPr lang="en-US" smtClean="0"/>
              <a:t>9/19/14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E849E-D462-404A-B3FC-AF2B272EB659}" type="slidenum">
              <a:rPr lang="en-US" smtClean="0"/>
              <a:t>‹#›</a:t>
            </a:fld>
            <a:endParaRPr lang="en-US"/>
          </a:p>
        </p:txBody>
      </p:sp>
    </p:spTree>
    <p:extLst>
      <p:ext uri="{BB962C8B-B14F-4D97-AF65-F5344CB8AC3E}">
        <p14:creationId xmlns:p14="http://schemas.microsoft.com/office/powerpoint/2010/main" val="44855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cholar.google.com/scholar_case?case=10383789637099383429&amp;q=181+Cal+App+4th+1433&amp;hl=en&amp;as_sdt=2006"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a:t>
            </a:r>
            <a:r>
              <a:rPr lang="en-US" baseline="0" dirty="0" smtClean="0"/>
              <a:t> week we finished up talking about </a:t>
            </a:r>
            <a:r>
              <a:rPr lang="en-US" baseline="0" dirty="0" err="1" smtClean="0"/>
              <a:t>intentionalities</a:t>
            </a:r>
            <a:r>
              <a:rPr lang="en-US" baseline="0" dirty="0" smtClean="0"/>
              <a:t>, and how to challenge the intention. </a:t>
            </a:r>
          </a:p>
          <a:p>
            <a:r>
              <a:rPr lang="en-US" baseline="0" dirty="0" smtClean="0"/>
              <a:t>We then went through the Formality requirements of making a will.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2</a:t>
            </a:fld>
            <a:endParaRPr lang="en-US"/>
          </a:p>
        </p:txBody>
      </p:sp>
    </p:spTree>
    <p:extLst>
      <p:ext uri="{BB962C8B-B14F-4D97-AF65-F5344CB8AC3E}">
        <p14:creationId xmlns:p14="http://schemas.microsoft.com/office/powerpoint/2010/main" val="2030453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gone over how</a:t>
            </a:r>
            <a:r>
              <a:rPr lang="en-US" baseline="0" dirty="0" smtClean="0"/>
              <a:t> to make a will, what is considered part of a will, and how to interpret a will, we now turn to how to revoke a will.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14</a:t>
            </a:fld>
            <a:endParaRPr lang="en-US"/>
          </a:p>
        </p:txBody>
      </p:sp>
    </p:spTree>
    <p:extLst>
      <p:ext uri="{BB962C8B-B14F-4D97-AF65-F5344CB8AC3E}">
        <p14:creationId xmlns:p14="http://schemas.microsoft.com/office/powerpoint/2010/main" val="438556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Harrison v. Bird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circuit court decided that the estate of Daisy Virginia </a:t>
            </a:r>
            <a:r>
              <a:rPr lang="en-US" sz="1200" kern="1200" dirty="0" err="1" smtClean="0">
                <a:solidFill>
                  <a:schemeClr val="tx1"/>
                </a:solidFill>
                <a:effectLst/>
                <a:latin typeface="+mn-lt"/>
                <a:ea typeface="+mn-ea"/>
                <a:cs typeface="+mn-cs"/>
              </a:rPr>
              <a:t>Speer</a:t>
            </a:r>
            <a:r>
              <a:rPr lang="en-US" sz="1200" kern="1200" dirty="0" smtClean="0">
                <a:solidFill>
                  <a:schemeClr val="tx1"/>
                </a:solidFill>
                <a:effectLst/>
                <a:latin typeface="+mn-lt"/>
                <a:ea typeface="+mn-ea"/>
                <a:cs typeface="+mn-cs"/>
              </a:rPr>
              <a:t> should be administered as an intestate estate. </a:t>
            </a:r>
          </a:p>
          <a:p>
            <a:r>
              <a:rPr lang="en-US" sz="1200" kern="1200" dirty="0" smtClean="0">
                <a:solidFill>
                  <a:schemeClr val="tx1"/>
                </a:solidFill>
                <a:effectLst/>
                <a:latin typeface="+mn-lt"/>
                <a:ea typeface="+mn-ea"/>
                <a:cs typeface="+mn-cs"/>
              </a:rPr>
              <a:t>Daisy Virginia </a:t>
            </a:r>
            <a:r>
              <a:rPr lang="en-US" sz="1200" kern="1200" dirty="0" err="1" smtClean="0">
                <a:solidFill>
                  <a:schemeClr val="tx1"/>
                </a:solidFill>
                <a:effectLst/>
                <a:latin typeface="+mn-lt"/>
                <a:ea typeface="+mn-ea"/>
                <a:cs typeface="+mn-cs"/>
              </a:rPr>
              <a:t>Speer</a:t>
            </a:r>
            <a:r>
              <a:rPr lang="en-US" sz="1200" kern="1200" dirty="0" smtClean="0">
                <a:solidFill>
                  <a:schemeClr val="tx1"/>
                </a:solidFill>
                <a:effectLst/>
                <a:latin typeface="+mn-lt"/>
                <a:ea typeface="+mn-ea"/>
                <a:cs typeface="+mn-cs"/>
              </a:rPr>
              <a:t> executed a will in November of 1989 that named Katherine </a:t>
            </a:r>
            <a:r>
              <a:rPr lang="en-US" sz="1200" kern="1200" dirty="0" err="1" smtClean="0">
                <a:solidFill>
                  <a:schemeClr val="tx1"/>
                </a:solidFill>
                <a:effectLst/>
                <a:latin typeface="+mn-lt"/>
                <a:ea typeface="+mn-ea"/>
                <a:cs typeface="+mn-cs"/>
              </a:rPr>
              <a:t>Crapps</a:t>
            </a:r>
            <a:r>
              <a:rPr lang="en-US" sz="1200" kern="1200" dirty="0" smtClean="0">
                <a:solidFill>
                  <a:schemeClr val="tx1"/>
                </a:solidFill>
                <a:effectLst/>
                <a:latin typeface="+mn-lt"/>
                <a:ea typeface="+mn-ea"/>
                <a:cs typeface="+mn-cs"/>
              </a:rPr>
              <a:t> Harrison the main beneficiary. Both Daisy’s attorney and Katherine retained original/duplicate original.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Daisy then called her attorney and told him that she wanted to revoke her will. The attorney in front of his secretary then </a:t>
            </a:r>
            <a:r>
              <a:rPr lang="en-US" sz="1200" kern="1200" dirty="0" err="1" smtClean="0">
                <a:solidFill>
                  <a:schemeClr val="tx1"/>
                </a:solidFill>
                <a:effectLst/>
                <a:latin typeface="+mn-lt"/>
                <a:ea typeface="+mn-ea"/>
                <a:cs typeface="+mn-cs"/>
              </a:rPr>
              <a:t>torre</a:t>
            </a:r>
            <a:r>
              <a:rPr lang="en-US" sz="1200" kern="1200" dirty="0" smtClean="0">
                <a:solidFill>
                  <a:schemeClr val="tx1"/>
                </a:solidFill>
                <a:effectLst/>
                <a:latin typeface="+mn-lt"/>
                <a:ea typeface="+mn-ea"/>
                <a:cs typeface="+mn-cs"/>
              </a:rPr>
              <a:t> the will into four pieces. He then mailed her the pieces of the will informing her that she is without a will. The torn pieces of the will were not found.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circuit court found this to not be a valid will revocation but that because the four pieces of the will were not found at the time of her death, there was a presumption that Daisy revoked her will, a presumption not rebutted by Harrison. The appellate court agreed that the presumption had been created because the four pieces of the will were not with the rest of the will. And the court found that if a duplicate original will is destroyed, it revokes all other original duplicates as well.</a:t>
            </a:r>
          </a:p>
          <a:p>
            <a:r>
              <a:rPr lang="en-US" sz="1200" kern="1200" dirty="0" smtClean="0">
                <a:solidFill>
                  <a:schemeClr val="tx1"/>
                </a:solidFill>
                <a:effectLst/>
                <a:latin typeface="+mn-lt"/>
                <a:ea typeface="+mn-ea"/>
                <a:cs typeface="+mn-cs"/>
              </a:rPr>
              <a:t>Finally, the court concluded that the presumption was not rebutted.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It was not in her presence</a:t>
            </a:r>
          </a:p>
          <a:p>
            <a:pPr lvl="0"/>
            <a:r>
              <a:rPr lang="en-US" sz="1200" kern="1200" dirty="0" smtClean="0">
                <a:solidFill>
                  <a:schemeClr val="tx1"/>
                </a:solidFill>
                <a:effectLst/>
                <a:latin typeface="+mn-lt"/>
                <a:ea typeface="+mn-ea"/>
                <a:cs typeface="+mn-cs"/>
              </a:rPr>
              <a:t>Alabama statute required  that the will be destroyed at her direction and with her consent, and in her presence. California requires the destruction of the will with the intent to and for the purpose of revoking the will, by someone else in their presence and at their direction.</a:t>
            </a:r>
          </a:p>
          <a:p>
            <a:r>
              <a:rPr lang="en-US" sz="1200" kern="1200" dirty="0" smtClean="0">
                <a:solidFill>
                  <a:schemeClr val="tx1"/>
                </a:solidFill>
                <a:effectLst/>
                <a:latin typeface="+mn-lt"/>
                <a:ea typeface="+mn-ea"/>
                <a:cs typeface="+mn-cs"/>
              </a:rPr>
              <a:t>She demonstrated the intent and purpose of revoking the will. The facts only said that “she wanted to revoke her will” under strict construction, it seems this does not amount to at her direction. Finally, it again wasn’t in her presence.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Thomson v. Royall</a:t>
            </a:r>
          </a:p>
          <a:p>
            <a:r>
              <a:rPr lang="en-US" sz="1200" kern="1200" dirty="0" smtClean="0">
                <a:solidFill>
                  <a:schemeClr val="tx1"/>
                </a:solidFill>
                <a:effectLst/>
                <a:latin typeface="+mn-lt"/>
                <a:ea typeface="+mn-ea"/>
                <a:cs typeface="+mn-cs"/>
              </a:rPr>
              <a:t>In this case Lou Bowen Kroll validly executed a will on September 4, 1932. She then validly executed a codicil on September 15, 1932. On September 19, 1932, Kroll asked her attorney to destroy both documents to revoke them. He then responded that she might want to keep the wills for reference for when she creates another will. As a result her lawyer wrote on the back of both documents that the will is null and void. Kroll then signed both statements.</a:t>
            </a:r>
          </a:p>
          <a:p>
            <a:r>
              <a:rPr lang="en-US" sz="1200" kern="1200" dirty="0" smtClean="0">
                <a:solidFill>
                  <a:schemeClr val="tx1"/>
                </a:solidFill>
                <a:effectLst/>
                <a:latin typeface="+mn-lt"/>
                <a:ea typeface="+mn-ea"/>
                <a:cs typeface="+mn-cs"/>
              </a:rPr>
              <a:t>Kroll then died on October 2, 1932.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court found it to be Kroll’s intention to revoke the will, the only question then became, if the acts constituted cancelling the will and codicil. </a:t>
            </a:r>
          </a:p>
          <a:p>
            <a:r>
              <a:rPr lang="en-US" sz="1200" kern="1200" dirty="0" smtClean="0">
                <a:solidFill>
                  <a:schemeClr val="tx1"/>
                </a:solidFill>
                <a:effectLst/>
                <a:latin typeface="+mn-lt"/>
                <a:ea typeface="+mn-ea"/>
                <a:cs typeface="+mn-cs"/>
              </a:rPr>
              <a:t>Revocation by writing: The court said that the writing wasn’t in her hand so it was not a valid holographic will. The writing wasn’t signed by witnesses, so it wasn’t a valid formal writing.</a:t>
            </a:r>
          </a:p>
          <a:p>
            <a:r>
              <a:rPr lang="en-US" sz="1200" kern="1200" dirty="0" smtClean="0">
                <a:solidFill>
                  <a:schemeClr val="tx1"/>
                </a:solidFill>
                <a:effectLst/>
                <a:latin typeface="+mn-lt"/>
                <a:ea typeface="+mn-ea"/>
                <a:cs typeface="+mn-cs"/>
              </a:rPr>
              <a:t>Revocation by physical act: There is no cutting, tearing, burning obliterating, or destroying.</a:t>
            </a:r>
          </a:p>
          <a:p>
            <a:r>
              <a:rPr lang="en-US" sz="1200" kern="1200" dirty="0" smtClean="0">
                <a:solidFill>
                  <a:schemeClr val="tx1"/>
                </a:solidFill>
                <a:effectLst/>
                <a:latin typeface="+mn-lt"/>
                <a:ea typeface="+mn-ea"/>
                <a:cs typeface="+mn-cs"/>
              </a:rPr>
              <a:t>Cancellation: The only argument is by cancelling. They argue that by writing on the back that the will is revoked shows a cancelation of the will. The court found is marked lines across on the written parts, or a physical defacement, or some mutilation of the writing itself, with the intent to revoke. </a:t>
            </a:r>
          </a:p>
          <a:p>
            <a:r>
              <a:rPr lang="en-US" sz="1200" kern="1200" dirty="0" smtClean="0">
                <a:solidFill>
                  <a:schemeClr val="tx1"/>
                </a:solidFill>
                <a:effectLst/>
                <a:latin typeface="+mn-lt"/>
                <a:ea typeface="+mn-ea"/>
                <a:cs typeface="+mn-cs"/>
              </a:rPr>
              <a:t>If written words are meant to physically revoke the will, it must be on the writing of the will itself, not in the blank parts of the will.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Essentially the court considers it a separate writing. Therefore, the will and codicil remain valid</a:t>
            </a:r>
          </a:p>
          <a:p>
            <a:endParaRPr lang="en-US" dirty="0" smtClean="0"/>
          </a:p>
          <a:p>
            <a:r>
              <a:rPr lang="en-US" dirty="0" smtClean="0"/>
              <a:t>1. Because the writing was</a:t>
            </a:r>
            <a:r>
              <a:rPr lang="en-US" baseline="0" dirty="0" smtClean="0"/>
              <a:t> not in her own writing, so not holographic, and the writing was not attested to, therefore, not formal.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17</a:t>
            </a:fld>
            <a:endParaRPr lang="en-US"/>
          </a:p>
        </p:txBody>
      </p:sp>
    </p:spTree>
    <p:extLst>
      <p:ext uri="{BB962C8B-B14F-4D97-AF65-F5344CB8AC3E}">
        <p14:creationId xmlns:p14="http://schemas.microsoft.com/office/powerpoint/2010/main" val="203151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Lauermann</a:t>
            </a:r>
            <a:r>
              <a:rPr lang="en-US" sz="1200" kern="1200" dirty="0" smtClean="0">
                <a:solidFill>
                  <a:schemeClr val="tx1"/>
                </a:solidFill>
                <a:effectLst/>
                <a:latin typeface="+mn-lt"/>
                <a:ea typeface="+mn-ea"/>
                <a:cs typeface="+mn-cs"/>
              </a:rPr>
              <a:t> v. Superior Court</a:t>
            </a:r>
          </a:p>
          <a:p>
            <a:r>
              <a:rPr lang="en-US" sz="1200" kern="1200" dirty="0" smtClean="0">
                <a:solidFill>
                  <a:schemeClr val="tx1"/>
                </a:solidFill>
                <a:effectLst/>
                <a:latin typeface="+mn-lt"/>
                <a:ea typeface="+mn-ea"/>
                <a:cs typeface="+mn-cs"/>
              </a:rPr>
              <a:t>Deceased how no spouse or issue. In 1987 he executed a will leaving property to </a:t>
            </a:r>
            <a:r>
              <a:rPr lang="en-US" sz="1200" kern="1200" dirty="0" err="1" smtClean="0">
                <a:solidFill>
                  <a:schemeClr val="tx1"/>
                </a:solidFill>
                <a:effectLst/>
                <a:latin typeface="+mn-lt"/>
                <a:ea typeface="+mn-ea"/>
                <a:cs typeface="+mn-cs"/>
              </a:rPr>
              <a:t>Ranu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Muongpruan</a:t>
            </a:r>
            <a:r>
              <a:rPr lang="en-US" sz="1200" kern="1200" dirty="0" smtClean="0">
                <a:solidFill>
                  <a:schemeClr val="tx1"/>
                </a:solidFill>
                <a:effectLst/>
                <a:latin typeface="+mn-lt"/>
                <a:ea typeface="+mn-ea"/>
                <a:cs typeface="+mn-cs"/>
              </a:rPr>
              <a:t> and her children. An original of the will could not be found after decedents death, but a photocopy of the original will was found with his possessions.  Decedents siblings challenged the probate of the will citing Section 6124 provides that, "If the testator's will was last in the testator's possession, the testator was competent until death, and neither the will nor a duplicate original of the will can be found after the testator's death, it is presumed that the testator destroyed the will with intent to revoke it. This presumption is a presumption affecting the burden of producing evidence.”</a:t>
            </a:r>
          </a:p>
          <a:p>
            <a:r>
              <a:rPr lang="en-US" sz="1200" kern="1200" dirty="0" smtClean="0">
                <a:solidFill>
                  <a:schemeClr val="tx1"/>
                </a:solidFill>
                <a:effectLst/>
                <a:latin typeface="+mn-lt"/>
                <a:ea typeface="+mn-ea"/>
                <a:cs typeface="+mn-cs"/>
              </a:rPr>
              <a:t>The lower court decided that a photocopy of the will was sufficient to be determined a duplicate original. The appellate court granted immediate appellate review and found the a duplicate original meant that the duplicate satisfied the same formalities of the will</a:t>
            </a:r>
          </a:p>
          <a:p>
            <a:pPr lvl="0"/>
            <a:r>
              <a:rPr lang="en-US" sz="1200" kern="1200" dirty="0" smtClean="0">
                <a:solidFill>
                  <a:schemeClr val="tx1"/>
                </a:solidFill>
                <a:effectLst/>
                <a:latin typeface="+mn-lt"/>
                <a:ea typeface="+mn-ea"/>
                <a:cs typeface="+mn-cs"/>
              </a:rPr>
              <a:t>If Estate of </a:t>
            </a:r>
            <a:r>
              <a:rPr lang="en-US" sz="1200" kern="1200" dirty="0" err="1" smtClean="0">
                <a:solidFill>
                  <a:schemeClr val="tx1"/>
                </a:solidFill>
                <a:effectLst/>
                <a:latin typeface="+mn-lt"/>
                <a:ea typeface="+mn-ea"/>
                <a:cs typeface="+mn-cs"/>
              </a:rPr>
              <a:t>Brennar</a:t>
            </a:r>
            <a:r>
              <a:rPr lang="en-US" sz="1200" kern="1200" dirty="0" smtClean="0">
                <a:solidFill>
                  <a:schemeClr val="tx1"/>
                </a:solidFill>
                <a:effectLst/>
                <a:latin typeface="+mn-lt"/>
                <a:ea typeface="+mn-ea"/>
                <a:cs typeface="+mn-cs"/>
              </a:rPr>
              <a:t> from last week controls, then a photocopy would be a duplicate original</a:t>
            </a:r>
          </a:p>
          <a:p>
            <a:r>
              <a:rPr lang="en-US" sz="1200" kern="1200" dirty="0" smtClean="0">
                <a:solidFill>
                  <a:schemeClr val="tx1"/>
                </a:solidFill>
                <a:effectLst/>
                <a:latin typeface="+mn-lt"/>
                <a:ea typeface="+mn-ea"/>
                <a:cs typeface="+mn-cs"/>
              </a:rPr>
              <a:t>Footnote 8 and Craig both hold that the burden shift of producing evidence is a low one. Generally you must just produce some evidence that shows that the testator may have not intend to revoke his will by destroying it, and then the presumption is revoked and the judge weighs evidence without the aid of the presumption.</a:t>
            </a:r>
          </a:p>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19</a:t>
            </a:fld>
            <a:endParaRPr lang="en-US"/>
          </a:p>
        </p:txBody>
      </p:sp>
    </p:spTree>
    <p:extLst>
      <p:ext uri="{BB962C8B-B14F-4D97-AF65-F5344CB8AC3E}">
        <p14:creationId xmlns:p14="http://schemas.microsoft.com/office/powerpoint/2010/main" val="1312403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have talked about how to give birth to a will, and how to kill a will.</a:t>
            </a:r>
            <a:r>
              <a:rPr lang="en-US" baseline="0" dirty="0" smtClean="0"/>
              <a:t> Now we talk about playing Dr. Frankenstein on your will. We are going to talk about the ways to revive your will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20</a:t>
            </a:fld>
            <a:endParaRPr lang="en-US"/>
          </a:p>
        </p:txBody>
      </p:sp>
    </p:spTree>
    <p:extLst>
      <p:ext uri="{BB962C8B-B14F-4D97-AF65-F5344CB8AC3E}">
        <p14:creationId xmlns:p14="http://schemas.microsoft.com/office/powerpoint/2010/main" val="271558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Estate of </a:t>
            </a:r>
            <a:r>
              <a:rPr lang="en-US" sz="1200" kern="1200" dirty="0" err="1" smtClean="0">
                <a:solidFill>
                  <a:schemeClr val="tx1"/>
                </a:solidFill>
                <a:effectLst/>
                <a:latin typeface="+mn-lt"/>
                <a:ea typeface="+mn-ea"/>
                <a:cs typeface="+mn-cs"/>
              </a:rPr>
              <a:t>Alburn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doctrine of dependent relative revocation is based upon the testator’s inferred intention. It is held that as a matter of law the destruction of the later document is intended to be conditional where it is accompanied by the expressed intent of reinstating a former will and where there is no explanatory evidence. Of course if there is evidence that the testator intended the destruction to be absolute, there is no room for the application of the doctrine of dependent revocation.”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Decedent executed a will in 1955 and then a will in 1959 revoking the 1955 will. The decedent then revoked the 1959 will for the purpose of reviving the 1955 will. The </a:t>
            </a:r>
            <a:r>
              <a:rPr lang="en-US" sz="1200" kern="1200" dirty="0" err="1" smtClean="0">
                <a:solidFill>
                  <a:schemeClr val="tx1"/>
                </a:solidFill>
                <a:effectLst/>
                <a:latin typeface="+mn-lt"/>
                <a:ea typeface="+mn-ea"/>
                <a:cs typeface="+mn-cs"/>
              </a:rPr>
              <a:t>appellete</a:t>
            </a:r>
            <a:r>
              <a:rPr lang="en-US" sz="1200" kern="1200" dirty="0" smtClean="0">
                <a:solidFill>
                  <a:schemeClr val="tx1"/>
                </a:solidFill>
                <a:effectLst/>
                <a:latin typeface="+mn-lt"/>
                <a:ea typeface="+mn-ea"/>
                <a:cs typeface="+mn-cs"/>
              </a:rPr>
              <a:t> court was just trying to determine if the facts supported the finding that the testator believed the revocation of her second will would revive her first will.</a:t>
            </a:r>
          </a:p>
          <a:p>
            <a:r>
              <a:rPr lang="en-US" sz="1200" kern="1200" dirty="0" smtClean="0">
                <a:solidFill>
                  <a:schemeClr val="tx1"/>
                </a:solidFill>
                <a:effectLst/>
                <a:latin typeface="+mn-lt"/>
                <a:ea typeface="+mn-ea"/>
                <a:cs typeface="+mn-cs"/>
              </a:rPr>
              <a:t>The evidence presented was testimony that the decedent stated and showed evidence that she had destroyed her 1959 will. Separate testimony showed that she then stated she wanted her 1955 will to stand. The court then looked at the first two wills in which she gave 9/10ths of her property to her non-heirs at law, and the fact that she never executed a third will after revocation shows that she intended her 1955 will to stand. Therefore, Dependent Relative Revocation to be valid</a:t>
            </a:r>
          </a:p>
          <a:p>
            <a:pPr lvl="0"/>
            <a:r>
              <a:rPr lang="en-US" sz="1200" kern="1200" dirty="0" smtClean="0">
                <a:solidFill>
                  <a:schemeClr val="tx1"/>
                </a:solidFill>
                <a:effectLst/>
                <a:latin typeface="+mn-lt"/>
                <a:ea typeface="+mn-ea"/>
                <a:cs typeface="+mn-cs"/>
              </a:rPr>
              <a:t>1959</a:t>
            </a:r>
          </a:p>
          <a:p>
            <a:pPr lvl="0"/>
            <a:r>
              <a:rPr lang="en-US" sz="1200" kern="1200" dirty="0" smtClean="0">
                <a:solidFill>
                  <a:schemeClr val="tx1"/>
                </a:solidFill>
                <a:effectLst/>
                <a:latin typeface="+mn-lt"/>
                <a:ea typeface="+mn-ea"/>
                <a:cs typeface="+mn-cs"/>
              </a:rPr>
              <a:t>Yes</a:t>
            </a:r>
          </a:p>
          <a:p>
            <a:pPr lvl="0"/>
            <a:r>
              <a:rPr lang="en-US" sz="1200" kern="1200" dirty="0" smtClean="0">
                <a:solidFill>
                  <a:schemeClr val="tx1"/>
                </a:solidFill>
                <a:effectLst/>
                <a:latin typeface="+mn-lt"/>
                <a:ea typeface="+mn-ea"/>
                <a:cs typeface="+mn-cs"/>
              </a:rPr>
              <a:t>Because at the time Wisconsin, the deciding jurisdiction followed the minority rule that held a previously revoked will could not be revived except through republication, so the DRR only applied to the 1959 will. However, under majority rule, the 1955 will would probate.</a:t>
            </a:r>
          </a:p>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22</a:t>
            </a:fld>
            <a:endParaRPr lang="en-US"/>
          </a:p>
        </p:txBody>
      </p:sp>
    </p:spTree>
    <p:extLst>
      <p:ext uri="{BB962C8B-B14F-4D97-AF65-F5344CB8AC3E}">
        <p14:creationId xmlns:p14="http://schemas.microsoft.com/office/powerpoint/2010/main" val="3536529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surviving spouse can invade the will document if this</a:t>
            </a:r>
            <a:r>
              <a:rPr lang="en-US" baseline="0" dirty="0" smtClean="0"/>
              <a:t> statute applies</a:t>
            </a:r>
          </a:p>
          <a:p>
            <a:endParaRPr lang="en-US" baseline="0" dirty="0" smtClean="0"/>
          </a:p>
          <a:p>
            <a:r>
              <a:rPr lang="en-US" baseline="0" dirty="0" smtClean="0"/>
              <a:t>This is because the law assumes that the testator would not intend for his spouse to be cut out of his estate</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25</a:t>
            </a:fld>
            <a:endParaRPr lang="en-US"/>
          </a:p>
        </p:txBody>
      </p:sp>
    </p:spTree>
    <p:extLst>
      <p:ext uri="{BB962C8B-B14F-4D97-AF65-F5344CB8AC3E}">
        <p14:creationId xmlns:p14="http://schemas.microsoft.com/office/powerpoint/2010/main" val="1064595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Aptly titled Estate of </a:t>
            </a:r>
            <a:r>
              <a:rPr lang="en-US" sz="1200" kern="1200" dirty="0" err="1" smtClean="0">
                <a:solidFill>
                  <a:schemeClr val="tx1"/>
                </a:solidFill>
                <a:effectLst/>
                <a:latin typeface="+mn-lt"/>
                <a:ea typeface="+mn-ea"/>
                <a:cs typeface="+mn-cs"/>
              </a:rPr>
              <a:t>Mowry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Mowry</a:t>
            </a:r>
            <a:r>
              <a:rPr lang="en-US" sz="1200" kern="1200" dirty="0" smtClean="0">
                <a:solidFill>
                  <a:schemeClr val="tx1"/>
                </a:solidFill>
                <a:effectLst/>
                <a:latin typeface="+mn-lt"/>
                <a:ea typeface="+mn-ea"/>
                <a:cs typeface="+mn-cs"/>
              </a:rPr>
              <a:t> had an adopted daughter, a brother, and a sister. In a holographic will, decedent provided that his entire estate was to go to his brother. Decedent’s daughter challenged the will as an omitted child.</a:t>
            </a:r>
          </a:p>
          <a:p>
            <a:r>
              <a:rPr lang="en-US" sz="1200" kern="1200" dirty="0" smtClean="0">
                <a:solidFill>
                  <a:schemeClr val="tx1"/>
                </a:solidFill>
                <a:effectLst/>
                <a:latin typeface="+mn-lt"/>
                <a:ea typeface="+mn-ea"/>
                <a:cs typeface="+mn-cs"/>
              </a:rPr>
              <a:t>First the daughter argued that even though 21620 states that since she was adopted before the last testamentary document she does not automatically take does not apply to her. The court did not concur with this.</a:t>
            </a:r>
          </a:p>
          <a:p>
            <a:r>
              <a:rPr lang="en-US" sz="1200" kern="1200" dirty="0" smtClean="0">
                <a:solidFill>
                  <a:schemeClr val="tx1"/>
                </a:solidFill>
                <a:effectLst/>
                <a:latin typeface="+mn-lt"/>
                <a:ea typeface="+mn-ea"/>
                <a:cs typeface="+mn-cs"/>
              </a:rPr>
              <a:t>The daughter then argued that it is on the brother to prove that the testator intentionally meant to disinherit her. The court determined that under the old statutory scheme that the burden of proof was on the  proponent of the will, however, now it is on the omitted child, and the daughter did not prove mistaken omission. Therefore, she cannot take under the properly executed will</a:t>
            </a:r>
          </a:p>
          <a:p>
            <a:pPr lvl="0"/>
            <a:r>
              <a:rPr lang="en-US" sz="1200" kern="1200" dirty="0" smtClean="0">
                <a:solidFill>
                  <a:schemeClr val="tx1"/>
                </a:solidFill>
                <a:effectLst/>
                <a:latin typeface="+mn-lt"/>
                <a:ea typeface="+mn-ea"/>
                <a:cs typeface="+mn-cs"/>
              </a:rPr>
              <a:t>Essentially, that it will prevent the intention of probate, which is to give effect to the intention of the decedent whenever at all possible</a:t>
            </a:r>
          </a:p>
          <a:p>
            <a:pPr lvl="0"/>
            <a:r>
              <a:rPr lang="en-US" sz="1200" kern="1200" dirty="0" smtClean="0">
                <a:solidFill>
                  <a:schemeClr val="tx1"/>
                </a:solidFill>
                <a:effectLst/>
                <a:latin typeface="+mn-lt"/>
                <a:ea typeface="+mn-ea"/>
                <a:cs typeface="+mn-cs"/>
              </a:rPr>
              <a:t>Because if the testator was truly mistaken in omitting the child, then that would not be the testator’s intent</a:t>
            </a:r>
          </a:p>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30</a:t>
            </a:fld>
            <a:endParaRPr lang="en-US"/>
          </a:p>
        </p:txBody>
      </p:sp>
    </p:spTree>
    <p:extLst>
      <p:ext uri="{BB962C8B-B14F-4D97-AF65-F5344CB8AC3E}">
        <p14:creationId xmlns:p14="http://schemas.microsoft.com/office/powerpoint/2010/main" val="3882348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 will is valid, and a person is otherwise entitled to a testamentary gift, that gift may still be set aside</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32</a:t>
            </a:fld>
            <a:endParaRPr lang="en-US"/>
          </a:p>
        </p:txBody>
      </p:sp>
    </p:spTree>
    <p:extLst>
      <p:ext uri="{BB962C8B-B14F-4D97-AF65-F5344CB8AC3E}">
        <p14:creationId xmlns:p14="http://schemas.microsoft.com/office/powerpoint/2010/main" val="228124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Estate of Coleman </a:t>
            </a:r>
          </a:p>
          <a:p>
            <a:r>
              <a:rPr lang="en-US" sz="1200" kern="1200" dirty="0" smtClean="0">
                <a:solidFill>
                  <a:schemeClr val="tx1"/>
                </a:solidFill>
                <a:effectLst/>
                <a:latin typeface="+mn-lt"/>
                <a:ea typeface="+mn-ea"/>
                <a:cs typeface="+mn-cs"/>
              </a:rPr>
              <a:t>The decedent left his estate to a trust that left the entire estate to his wife. However, before his death he divorced his wife, thereby revoking that bequest. The argument is that, the wife would take as a trustee, not as a spouse.</a:t>
            </a:r>
          </a:p>
          <a:p>
            <a:r>
              <a:rPr lang="en-US" sz="1200" kern="1200" dirty="0" smtClean="0">
                <a:solidFill>
                  <a:schemeClr val="tx1"/>
                </a:solidFill>
                <a:effectLst/>
                <a:latin typeface="+mn-lt"/>
                <a:ea typeface="+mn-ea"/>
                <a:cs typeface="+mn-cs"/>
              </a:rPr>
              <a:t>The divorce settlement revoked the trust. Because probate code 6300 states that any gift to a trustee of a trust, of a trust that is revoked prior to the death of the testator causes the gift to lapse, unless otherwise provided in the will. Well, in this case the will did not provide that the trustee gift should not lapse. Therefore, the trust gift lapses. However, the trust terms are reincorporated into the will because the will contemplates a lapse of a gift to the trust, and that is essentially, a creation of an identical trust with the same problems, but which is now not revoked. </a:t>
            </a:r>
          </a:p>
          <a:p>
            <a:r>
              <a:rPr lang="en-US" sz="1200" kern="1200" dirty="0" smtClean="0">
                <a:solidFill>
                  <a:schemeClr val="tx1"/>
                </a:solidFill>
                <a:effectLst/>
                <a:latin typeface="+mn-lt"/>
                <a:ea typeface="+mn-ea"/>
                <a:cs typeface="+mn-cs"/>
              </a:rPr>
              <a:t>The court found though, that the Probate code section 6122 provides for the fact that the former spouse cannot take once divorced, and is therefore treated as being predeceased. Therefore, the will is not invalidated by 6122 but merely prevents the former spouse from taking and the estate is split amongst the decedents three daughters</a:t>
            </a:r>
          </a:p>
          <a:p>
            <a:endParaRPr lang="en-US" dirty="0" smtClean="0"/>
          </a:p>
          <a:p>
            <a:r>
              <a:rPr lang="en-US" dirty="0" smtClean="0"/>
              <a:t>1. This holding seems to indicate that the former spouse would be SOL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36</a:t>
            </a:fld>
            <a:endParaRPr lang="en-US"/>
          </a:p>
        </p:txBody>
      </p:sp>
    </p:spTree>
    <p:extLst>
      <p:ext uri="{BB962C8B-B14F-4D97-AF65-F5344CB8AC3E}">
        <p14:creationId xmlns:p14="http://schemas.microsoft.com/office/powerpoint/2010/main" val="160085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then started to go through the idea of once</a:t>
            </a:r>
            <a:r>
              <a:rPr lang="en-US" baseline="0" dirty="0" smtClean="0"/>
              <a:t> we have a valid will, how do we determine what can make up a will.</a:t>
            </a:r>
          </a:p>
          <a:p>
            <a:r>
              <a:rPr lang="en-US" baseline="0" dirty="0" smtClean="0"/>
              <a:t>We then looked at what happens when there is </a:t>
            </a:r>
            <a:r>
              <a:rPr lang="en-US" baseline="0" dirty="0" err="1" smtClean="0"/>
              <a:t>ambigious</a:t>
            </a:r>
            <a:r>
              <a:rPr lang="en-US" baseline="0" dirty="0" smtClean="0"/>
              <a:t> language found in the will.</a:t>
            </a:r>
          </a:p>
          <a:p>
            <a:r>
              <a:rPr lang="en-US" baseline="0" dirty="0" smtClean="0"/>
              <a:t>First you look at the four corners of the document and try to resolve the </a:t>
            </a:r>
            <a:r>
              <a:rPr lang="en-US" baseline="0" dirty="0" err="1" smtClean="0"/>
              <a:t>ambigiuty</a:t>
            </a:r>
            <a:r>
              <a:rPr lang="en-US" baseline="0" dirty="0" smtClean="0"/>
              <a:t> that way. If and only if that fails, then you can look at extrinsic evidence.</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3</a:t>
            </a:fld>
            <a:endParaRPr lang="en-US"/>
          </a:p>
        </p:txBody>
      </p:sp>
    </p:spTree>
    <p:extLst>
      <p:ext uri="{BB962C8B-B14F-4D97-AF65-F5344CB8AC3E}">
        <p14:creationId xmlns:p14="http://schemas.microsoft.com/office/powerpoint/2010/main" val="401071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these next few subjects go</a:t>
            </a:r>
            <a:r>
              <a:rPr lang="en-US" baseline="0" dirty="0" smtClean="0"/>
              <a:t> into what happens if the testator’s will is stale, that is to say, what if the circumstances are different at the time of their death versus at the time of the execution of the will. </a:t>
            </a:r>
            <a:r>
              <a:rPr lang="en-US" dirty="0" smtClean="0"/>
              <a:t>So let’s continue our discussion</a:t>
            </a:r>
            <a:r>
              <a:rPr lang="en-US" baseline="0" dirty="0" smtClean="0"/>
              <a:t> of how to interpret the will</a:t>
            </a:r>
          </a:p>
          <a:p>
            <a:endParaRPr lang="en-US" baseline="0" dirty="0" smtClean="0"/>
          </a:p>
          <a:p>
            <a:r>
              <a:rPr lang="en-US" baseline="0" dirty="0" smtClean="0"/>
              <a:t>Often times wills remain in effect for decades after they are initially executed. This can cause major problems in interpreting the will/the testator’s intention. One of the major problems is that a beneficiary will die in that 20 years. The testator then for whatever reasons won’t update their will to reflect the new status of relations. </a:t>
            </a:r>
          </a:p>
          <a:p>
            <a:r>
              <a:rPr lang="en-US" baseline="0" dirty="0" smtClean="0"/>
              <a:t>At common law the above would occur. </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4</a:t>
            </a:fld>
            <a:endParaRPr lang="en-US"/>
          </a:p>
        </p:txBody>
      </p:sp>
    </p:spTree>
    <p:extLst>
      <p:ext uri="{BB962C8B-B14F-4D97-AF65-F5344CB8AC3E}">
        <p14:creationId xmlns:p14="http://schemas.microsoft.com/office/powerpoint/2010/main" val="306699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it is likely not the testator’s intent for the beneficiary to survive the testator in order to receive the gift, this code section was created.</a:t>
            </a:r>
          </a:p>
          <a:p>
            <a:endParaRPr lang="en-US" baseline="0" dirty="0" smtClean="0"/>
          </a:p>
          <a:p>
            <a:r>
              <a:rPr lang="en-US" baseline="0" dirty="0" smtClean="0"/>
              <a:t>Estate of </a:t>
            </a:r>
            <a:r>
              <a:rPr lang="en-US" baseline="0" dirty="0" err="1" smtClean="0"/>
              <a:t>Tolman</a:t>
            </a:r>
            <a:r>
              <a:rPr lang="en-US" baseline="0" dirty="0" smtClean="0"/>
              <a:t>: The decedent left everything to her husband, who predeceased her. She left the residual to the daughters of her son, and her daughter. Her daughter predeceased her, leaving a son. The son wanted to used Probate Code Section 21110 to say that he is entitled to his mom’s share as 1/3</a:t>
            </a:r>
            <a:r>
              <a:rPr lang="en-US" baseline="30000" dirty="0" smtClean="0"/>
              <a:t>rd</a:t>
            </a:r>
            <a:r>
              <a:rPr lang="en-US" baseline="0" dirty="0" smtClean="0"/>
              <a:t> residuary. </a:t>
            </a:r>
          </a:p>
          <a:p>
            <a:r>
              <a:rPr lang="en-US" baseline="0" dirty="0" smtClean="0"/>
              <a:t>A paragraph had a disinheritance clause. </a:t>
            </a:r>
          </a:p>
          <a:p>
            <a:r>
              <a:rPr lang="en-US" baseline="0" dirty="0" smtClean="0"/>
              <a:t>The </a:t>
            </a:r>
            <a:r>
              <a:rPr lang="en-US" baseline="0" dirty="0" err="1" smtClean="0"/>
              <a:t>grandaughters</a:t>
            </a:r>
            <a:r>
              <a:rPr lang="en-US" baseline="0" dirty="0" smtClean="0"/>
              <a:t> argued that this paragraph gave language to the contrary of the anti-lapse statute. However, the grandson argued that he was not to inherit as an heir, but instead as an issue of his predeceased mother, which the anti-inheritance clause did not provide for. The trial court found this compelling.</a:t>
            </a:r>
          </a:p>
          <a:p>
            <a:endParaRPr lang="en-US" baseline="0" dirty="0" smtClean="0"/>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appelant</a:t>
            </a:r>
            <a:r>
              <a:rPr lang="en-US" sz="1200" b="0" i="0" kern="1200" baseline="0" dirty="0" smtClean="0">
                <a:solidFill>
                  <a:schemeClr val="tx1"/>
                </a:solidFill>
                <a:effectLst/>
                <a:latin typeface="+mn-lt"/>
                <a:ea typeface="+mn-ea"/>
                <a:cs typeface="+mn-cs"/>
              </a:rPr>
              <a:t> said that the trial court </a:t>
            </a:r>
            <a:r>
              <a:rPr lang="en-US" sz="1200" b="0" i="0" kern="1200" baseline="0" dirty="0" err="1" smtClean="0">
                <a:solidFill>
                  <a:schemeClr val="tx1"/>
                </a:solidFill>
                <a:effectLst/>
                <a:latin typeface="+mn-lt"/>
                <a:ea typeface="+mn-ea"/>
                <a:cs typeface="+mn-cs"/>
              </a:rPr>
              <a:t>errounesly</a:t>
            </a:r>
            <a:r>
              <a:rPr lang="en-US" sz="1200" b="0" i="0" kern="1200" baseline="0" dirty="0" smtClean="0">
                <a:solidFill>
                  <a:schemeClr val="tx1"/>
                </a:solidFill>
                <a:effectLst/>
                <a:latin typeface="+mn-lt"/>
                <a:ea typeface="+mn-ea"/>
                <a:cs typeface="+mn-cs"/>
              </a:rPr>
              <a:t> used two cases in its decision that </a:t>
            </a:r>
            <a:r>
              <a:rPr lang="en-US" sz="1200" b="0" i="0" kern="1200" baseline="0" dirty="0" err="1" smtClean="0">
                <a:solidFill>
                  <a:schemeClr val="tx1"/>
                </a:solidFill>
                <a:effectLst/>
                <a:latin typeface="+mn-lt"/>
                <a:ea typeface="+mn-ea"/>
                <a:cs typeface="+mn-cs"/>
              </a:rPr>
              <a:t>interpretted</a:t>
            </a:r>
            <a:r>
              <a:rPr lang="en-US" sz="1200" b="0" i="0" kern="1200" baseline="0" dirty="0" smtClean="0">
                <a:solidFill>
                  <a:schemeClr val="tx1"/>
                </a:solidFill>
                <a:effectLst/>
                <a:latin typeface="+mn-lt"/>
                <a:ea typeface="+mn-ea"/>
                <a:cs typeface="+mn-cs"/>
              </a:rPr>
              <a:t> the previous anti-lapse statute. This court found both those cases to still be valid.</a:t>
            </a:r>
            <a:r>
              <a:rPr lang="en-US" sz="1200" b="0" i="0" kern="1200" dirty="0" smtClean="0">
                <a:solidFill>
                  <a:schemeClr val="tx1"/>
                </a:solidFill>
                <a:effectLst/>
                <a:latin typeface="+mn-lt"/>
                <a:ea typeface="+mn-ea"/>
                <a:cs typeface="+mn-cs"/>
              </a:rPr>
              <a:t> Both cases turned on whether the expressed intention of the testator clearly displaced the </a:t>
            </a:r>
            <a:r>
              <a:rPr lang="en-US" sz="1200" b="0" i="0" u="none" strike="noStrike" kern="1200" dirty="0" smtClean="0">
                <a:solidFill>
                  <a:schemeClr val="tx1"/>
                </a:solidFill>
                <a:effectLst/>
                <a:latin typeface="+mn-lt"/>
                <a:ea typeface="+mn-ea"/>
                <a:cs typeface="+mn-cs"/>
              </a:rPr>
              <a:t>1439*1439</a:t>
            </a:r>
            <a:r>
              <a:rPr lang="en-US" sz="1200" b="0" i="0" kern="1200" dirty="0" smtClean="0">
                <a:solidFill>
                  <a:schemeClr val="tx1"/>
                </a:solidFill>
                <a:effectLst/>
                <a:latin typeface="+mn-lt"/>
                <a:ea typeface="+mn-ea"/>
                <a:cs typeface="+mn-cs"/>
              </a:rPr>
              <a:t> application of former section 92. We do not agree with appellant's assertion that the predecessor statute operated without regard to the testator's intent. As stated in a decision that held former section 92 not controlling because of the testator's expression of intent, "It is well settled that the California </a:t>
            </a:r>
            <a:r>
              <a:rPr lang="en-US" sz="1200" b="0" i="0" kern="1200" dirty="0" err="1" smtClean="0">
                <a:solidFill>
                  <a:schemeClr val="tx1"/>
                </a:solidFill>
                <a:effectLst/>
                <a:latin typeface="+mn-lt"/>
                <a:ea typeface="+mn-ea"/>
                <a:cs typeface="+mn-cs"/>
              </a:rPr>
              <a:t>antilapse</a:t>
            </a:r>
            <a:r>
              <a:rPr lang="en-US" sz="1200" b="0" i="0" kern="1200" dirty="0" smtClean="0">
                <a:solidFill>
                  <a:schemeClr val="tx1"/>
                </a:solidFill>
                <a:effectLst/>
                <a:latin typeface="+mn-lt"/>
                <a:ea typeface="+mn-ea"/>
                <a:cs typeface="+mn-cs"/>
              </a:rPr>
              <a:t> statute will not be applied where the testator has expressed, with sufficient clarity, a contrary intention." (</a:t>
            </a:r>
            <a:r>
              <a:rPr lang="en-US" sz="1200" b="0" i="1" u="sng" kern="1200" dirty="0" smtClean="0">
                <a:solidFill>
                  <a:schemeClr val="tx1"/>
                </a:solidFill>
                <a:effectLst/>
                <a:latin typeface="+mn-lt"/>
                <a:ea typeface="+mn-ea"/>
                <a:cs typeface="+mn-cs"/>
                <a:hlinkClick r:id="rId3"/>
              </a:rPr>
              <a:t>Estate of Salisbury</a:t>
            </a:r>
            <a:r>
              <a:rPr lang="en-US" sz="1200" b="0" i="0" u="sng" kern="1200" dirty="0" smtClean="0">
                <a:solidFill>
                  <a:schemeClr val="tx1"/>
                </a:solidFill>
                <a:effectLst/>
                <a:latin typeface="+mn-lt"/>
                <a:ea typeface="+mn-ea"/>
                <a:cs typeface="+mn-cs"/>
                <a:hlinkClick r:id="rId3"/>
              </a:rPr>
              <a:t> (1978) 76 </a:t>
            </a:r>
            <a:r>
              <a:rPr lang="en-US" sz="1200" b="1" i="0" u="sng" kern="1200" dirty="0" smtClean="0">
                <a:solidFill>
                  <a:schemeClr val="tx1"/>
                </a:solidFill>
                <a:effectLst/>
                <a:latin typeface="+mn-lt"/>
                <a:ea typeface="+mn-ea"/>
                <a:cs typeface="+mn-cs"/>
                <a:hlinkClick r:id="rId3"/>
              </a:rPr>
              <a:t>Cal</a:t>
            </a:r>
            <a:r>
              <a:rPr lang="en-US" sz="1200" b="0" i="0" u="sng" kern="1200" dirty="0" smtClean="0">
                <a:solidFill>
                  <a:schemeClr val="tx1"/>
                </a:solidFill>
                <a:effectLst/>
                <a:latin typeface="+mn-lt"/>
                <a:ea typeface="+mn-ea"/>
                <a:cs typeface="+mn-cs"/>
                <a:hlinkClick r:id="rId3"/>
              </a:rPr>
              <a:t>.</a:t>
            </a:r>
            <a:r>
              <a:rPr lang="en-US" sz="1200" b="1" i="0" u="sng" kern="1200" dirty="0" smtClean="0">
                <a:solidFill>
                  <a:schemeClr val="tx1"/>
                </a:solidFill>
                <a:effectLst/>
                <a:latin typeface="+mn-lt"/>
                <a:ea typeface="+mn-ea"/>
                <a:cs typeface="+mn-cs"/>
                <a:hlinkClick r:id="rId3"/>
              </a:rPr>
              <a:t>App</a:t>
            </a:r>
            <a:r>
              <a:rPr lang="en-US" sz="1200" b="0" i="0" u="sng" kern="1200" dirty="0" smtClean="0">
                <a:solidFill>
                  <a:schemeClr val="tx1"/>
                </a:solidFill>
                <a:effectLst/>
                <a:latin typeface="+mn-lt"/>
                <a:ea typeface="+mn-ea"/>
                <a:cs typeface="+mn-cs"/>
                <a:hlinkClick r:id="rId3"/>
              </a:rPr>
              <a:t>.3d 635, 639 [143 </a:t>
            </a:r>
            <a:r>
              <a:rPr lang="en-US" sz="1200" b="1" i="0" u="sng" kern="1200" dirty="0" err="1" smtClean="0">
                <a:solidFill>
                  <a:schemeClr val="tx1"/>
                </a:solidFill>
                <a:effectLst/>
                <a:latin typeface="+mn-lt"/>
                <a:ea typeface="+mn-ea"/>
                <a:cs typeface="+mn-cs"/>
                <a:hlinkClick r:id="rId3"/>
              </a:rPr>
              <a:t>Cal</a:t>
            </a:r>
            <a:r>
              <a:rPr lang="en-US" sz="1200" b="0" i="0" u="sng" kern="1200" dirty="0" err="1" smtClean="0">
                <a:solidFill>
                  <a:schemeClr val="tx1"/>
                </a:solidFill>
                <a:effectLst/>
                <a:latin typeface="+mn-lt"/>
                <a:ea typeface="+mn-ea"/>
                <a:cs typeface="+mn-cs"/>
                <a:hlinkClick r:id="rId3"/>
              </a:rPr>
              <a:t>.Rptr</a:t>
            </a:r>
            <a:r>
              <a:rPr lang="en-US" sz="1200" b="0" i="0" u="sng" kern="1200" dirty="0" smtClean="0">
                <a:solidFill>
                  <a:schemeClr val="tx1"/>
                </a:solidFill>
                <a:effectLst/>
                <a:latin typeface="+mn-lt"/>
                <a:ea typeface="+mn-ea"/>
                <a:cs typeface="+mn-cs"/>
                <a:hlinkClick r:id="rId3"/>
              </a:rPr>
              <a:t>. 81]</a:t>
            </a:r>
            <a:r>
              <a:rPr lang="en-US" sz="1200" b="0" i="0" kern="1200" dirty="0" smtClean="0">
                <a:solidFill>
                  <a:schemeClr val="tx1"/>
                </a:solidFill>
                <a:effectLst/>
                <a:latin typeface="+mn-lt"/>
                <a:ea typeface="+mn-ea"/>
                <a:cs typeface="+mn-cs"/>
              </a:rPr>
              <a:t>.) But that was not the case here.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This Case seems to suggest that the language needs</a:t>
            </a:r>
            <a:r>
              <a:rPr lang="en-US" sz="1200" b="0" i="0" kern="1200" baseline="0" dirty="0" smtClean="0">
                <a:solidFill>
                  <a:schemeClr val="tx1"/>
                </a:solidFill>
                <a:effectLst/>
                <a:latin typeface="+mn-lt"/>
                <a:ea typeface="+mn-ea"/>
                <a:cs typeface="+mn-cs"/>
              </a:rPr>
              <a:t> to expressly show an intent to give an alternative disposition to the Anti-Lapse Statute</a:t>
            </a:r>
          </a:p>
          <a:p>
            <a:endParaRPr lang="en-US" sz="1200" b="0" i="0" kern="1200" baseline="0" dirty="0" smtClean="0">
              <a:solidFill>
                <a:schemeClr val="tx1"/>
              </a:solidFill>
              <a:effectLst/>
              <a:latin typeface="+mn-lt"/>
              <a:ea typeface="+mn-ea"/>
              <a:cs typeface="+mn-cs"/>
            </a:endParaRPr>
          </a:p>
          <a:p>
            <a:pPr marL="228600" indent="-228600">
              <a:buAutoNum type="arabicPeriod"/>
            </a:pPr>
            <a:r>
              <a:rPr lang="en-US" sz="1200" b="0" i="0" kern="1200" baseline="0" dirty="0" smtClean="0">
                <a:solidFill>
                  <a:schemeClr val="tx1"/>
                </a:solidFill>
                <a:effectLst/>
                <a:latin typeface="+mn-lt"/>
                <a:ea typeface="+mn-ea"/>
                <a:cs typeface="+mn-cs"/>
              </a:rPr>
              <a:t>Because again, the anti-lapse statute is meant for the issue to step in the shoes of the predeceased so that the specific gift is maintained. </a:t>
            </a:r>
          </a:p>
          <a:p>
            <a:pPr marL="228600" indent="-228600">
              <a:buAutoNum type="arabicPeriod"/>
            </a:pPr>
            <a:endParaRPr lang="en-US" sz="1200" b="0" i="0" kern="1200" baseline="0" dirty="0" smtClean="0">
              <a:solidFill>
                <a:schemeClr val="tx1"/>
              </a:solidFill>
              <a:effectLst/>
              <a:latin typeface="+mn-lt"/>
              <a:ea typeface="+mn-ea"/>
              <a:cs typeface="+mn-cs"/>
            </a:endParaRPr>
          </a:p>
          <a:p>
            <a:pPr marL="0" indent="0">
              <a:buNone/>
            </a:pPr>
            <a:r>
              <a:rPr lang="en-US" sz="1200" b="0" i="0" kern="1200" baseline="0" dirty="0" smtClean="0">
                <a:solidFill>
                  <a:schemeClr val="tx1"/>
                </a:solidFill>
                <a:effectLst/>
                <a:latin typeface="+mn-lt"/>
                <a:ea typeface="+mn-ea"/>
                <a:cs typeface="+mn-cs"/>
              </a:rPr>
              <a:t>The main takeaway from this case is that unless the court can see plainly and directly that the testator intended for the anti-lapse statute to not control the provisions in the will, then the anti-lapse statute will control</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5</a:t>
            </a:fld>
            <a:endParaRPr lang="en-US"/>
          </a:p>
        </p:txBody>
      </p:sp>
    </p:spTree>
    <p:extLst>
      <p:ext uri="{BB962C8B-B14F-4D97-AF65-F5344CB8AC3E}">
        <p14:creationId xmlns:p14="http://schemas.microsoft.com/office/powerpoint/2010/main" val="2255400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lapse</a:t>
            </a:r>
            <a:r>
              <a:rPr lang="en-US" baseline="0" dirty="0" smtClean="0"/>
              <a:t> and anti-lapse occurs when a beneficiary </a:t>
            </a:r>
            <a:r>
              <a:rPr lang="en-US" baseline="0" dirty="0" err="1" smtClean="0"/>
              <a:t>predeaces</a:t>
            </a:r>
            <a:r>
              <a:rPr lang="en-US" baseline="0" dirty="0" smtClean="0"/>
              <a:t> the testator. </a:t>
            </a:r>
            <a:r>
              <a:rPr lang="en-US" baseline="0" dirty="0" err="1" smtClean="0"/>
              <a:t>Ademption</a:t>
            </a:r>
            <a:r>
              <a:rPr lang="en-US" baseline="0" dirty="0" smtClean="0"/>
              <a:t> is what happens when a specific gift left in the will is no longer the testator’s property at the time of his/her death.</a:t>
            </a:r>
          </a:p>
          <a:p>
            <a:endParaRPr lang="en-US" baseline="0" dirty="0" smtClean="0"/>
          </a:p>
          <a:p>
            <a:r>
              <a:rPr lang="en-US" baseline="0" dirty="0" smtClean="0"/>
              <a:t>However, to truly understand this, you have to understand the difference between specific and general gifts as </a:t>
            </a:r>
            <a:r>
              <a:rPr lang="en-US" baseline="0" dirty="0" err="1" smtClean="0"/>
              <a:t>ademption</a:t>
            </a:r>
            <a:r>
              <a:rPr lang="en-US" baseline="0" dirty="0" smtClean="0"/>
              <a:t> only applies to specific gifts.</a:t>
            </a:r>
          </a:p>
          <a:p>
            <a:endParaRPr lang="en-US" baseline="0" dirty="0" smtClean="0"/>
          </a:p>
          <a:p>
            <a:r>
              <a:rPr lang="en-US" dirty="0" smtClean="0"/>
              <a:t>Example 1 is a general gift as he is intending to only give a gift of value</a:t>
            </a:r>
          </a:p>
          <a:p>
            <a:r>
              <a:rPr lang="en-US" dirty="0" smtClean="0"/>
              <a:t>Example 2 is likely to be found as a specific gift as he is intending on giving a specific dollar bill, and not just a</a:t>
            </a:r>
            <a:r>
              <a:rPr lang="en-US" baseline="0" dirty="0" smtClean="0"/>
              <a:t> value.</a:t>
            </a:r>
          </a:p>
          <a:p>
            <a:r>
              <a:rPr lang="en-US" baseline="0" dirty="0" smtClean="0"/>
              <a:t>Example 3 is arguably just a specific gift for whatever the personal residence may be at that time, however, the language shows an intent on the part of the testator to want the son to have the residence, whether it is located at 123 street or 123 faux street</a:t>
            </a:r>
          </a:p>
          <a:p>
            <a:endParaRPr lang="en-US" baseline="0" dirty="0" smtClean="0"/>
          </a:p>
          <a:p>
            <a:r>
              <a:rPr lang="en-US" dirty="0" smtClean="0"/>
              <a:t>(Book only case)</a:t>
            </a:r>
          </a:p>
          <a:p>
            <a:r>
              <a:rPr lang="en-US" dirty="0" smtClean="0"/>
              <a:t>This</a:t>
            </a:r>
            <a:r>
              <a:rPr lang="en-US" baseline="0" dirty="0" smtClean="0"/>
              <a:t> is an illustration of a modified identity theory of </a:t>
            </a:r>
            <a:r>
              <a:rPr lang="en-US" baseline="0" dirty="0" err="1" smtClean="0"/>
              <a:t>ademption</a:t>
            </a:r>
            <a:r>
              <a:rPr lang="en-US" baseline="0" dirty="0" smtClean="0"/>
              <a:t> analysis </a:t>
            </a:r>
          </a:p>
          <a:p>
            <a:endParaRPr lang="en-US" baseline="0" dirty="0" smtClean="0"/>
          </a:p>
          <a:p>
            <a:r>
              <a:rPr lang="en-US" baseline="0" dirty="0" smtClean="0"/>
              <a:t>Gretchen, the stepdaughter of the decedent deeded a piece of property to her father and the decedent (his wife). Her father died, and the decedent became the sole owner of the property. She then executed a will leaving half of the property to Gretchen, and half to her own son.</a:t>
            </a:r>
          </a:p>
          <a:p>
            <a:r>
              <a:rPr lang="en-US" baseline="0" dirty="0" smtClean="0"/>
              <a:t>The decedent then got into a car accident and executed a durable power of attorney (one that survives even if the trustee (not right word) loses capacity) to her daughter for the purpose of handling her finances. She had very substantial medical bills and so her daughter began selling off all of the property except the property, however, the daughter believing that the trust would not pay for the medical bills, sold the property for $133,263.</a:t>
            </a:r>
          </a:p>
          <a:p>
            <a:endParaRPr lang="en-US" baseline="0" dirty="0" smtClean="0"/>
          </a:p>
          <a:p>
            <a:r>
              <a:rPr lang="en-US" baseline="0" dirty="0" smtClean="0"/>
              <a:t>The decedent died with $104,317.38 remaining.</a:t>
            </a:r>
          </a:p>
          <a:p>
            <a:endParaRPr lang="en-US" baseline="0" dirty="0" smtClean="0"/>
          </a:p>
          <a:p>
            <a:r>
              <a:rPr lang="en-US" baseline="0" dirty="0" smtClean="0"/>
              <a:t>The court found that if the testator was incompetent at the time of the sale of the property, then </a:t>
            </a:r>
            <a:r>
              <a:rPr lang="en-US" baseline="0" dirty="0" err="1" smtClean="0"/>
              <a:t>ademption</a:t>
            </a:r>
            <a:r>
              <a:rPr lang="en-US" baseline="0" dirty="0" smtClean="0"/>
              <a:t> would not occur because the sale would be involuntary to the testator, and she would not have the ability to change her estate plan. If however, she had capacity at the time of the sale, and knew o </a:t>
            </a:r>
            <a:r>
              <a:rPr lang="en-US" baseline="0" dirty="0" err="1" smtClean="0"/>
              <a:t>fthe</a:t>
            </a:r>
            <a:r>
              <a:rPr lang="en-US" baseline="0" dirty="0" smtClean="0"/>
              <a:t> sale, but chose not to change her estate plan, then </a:t>
            </a:r>
            <a:r>
              <a:rPr lang="en-US" baseline="0" dirty="0" err="1" smtClean="0"/>
              <a:t>ademption</a:t>
            </a:r>
            <a:r>
              <a:rPr lang="en-US" baseline="0" dirty="0" smtClean="0"/>
              <a:t> would occur.</a:t>
            </a:r>
          </a:p>
          <a:p>
            <a:endParaRPr lang="en-US" baseline="0" dirty="0" smtClean="0"/>
          </a:p>
          <a:p>
            <a:r>
              <a:rPr lang="en-US" baseline="0" dirty="0" smtClean="0"/>
              <a:t>In this case, the decedent knew vaguely that her daughter was selling her property, but she had no idea of what property was actually sold. Therefore, the court holds that </a:t>
            </a:r>
            <a:r>
              <a:rPr lang="en-US" baseline="0" dirty="0" err="1" smtClean="0"/>
              <a:t>ademption</a:t>
            </a:r>
            <a:r>
              <a:rPr lang="en-US" baseline="0" dirty="0" smtClean="0"/>
              <a:t> did not occur in this case.</a:t>
            </a:r>
          </a:p>
          <a:p>
            <a:endParaRPr lang="en-US" baseline="0" dirty="0" smtClean="0"/>
          </a:p>
          <a:p>
            <a:r>
              <a:rPr lang="en-US" baseline="0" dirty="0" smtClean="0"/>
              <a:t>The court stated that in involuntary sales the beneficiary is only entitled to the proceeds not spent on the support of the testator.</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6</a:t>
            </a:fld>
            <a:endParaRPr lang="en-US"/>
          </a:p>
        </p:txBody>
      </p:sp>
    </p:spTree>
    <p:extLst>
      <p:ext uri="{BB962C8B-B14F-4D97-AF65-F5344CB8AC3E}">
        <p14:creationId xmlns:p14="http://schemas.microsoft.com/office/powerpoint/2010/main" val="2232196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 only case)</a:t>
            </a:r>
          </a:p>
          <a:p>
            <a:r>
              <a:rPr lang="en-US" dirty="0" smtClean="0"/>
              <a:t>This</a:t>
            </a:r>
            <a:r>
              <a:rPr lang="en-US" baseline="0" dirty="0" smtClean="0"/>
              <a:t> is an illustration of a modified identity theory of </a:t>
            </a:r>
            <a:r>
              <a:rPr lang="en-US" baseline="0" dirty="0" err="1" smtClean="0"/>
              <a:t>ademption</a:t>
            </a:r>
            <a:r>
              <a:rPr lang="en-US" baseline="0" dirty="0" smtClean="0"/>
              <a:t> analysis </a:t>
            </a:r>
          </a:p>
          <a:p>
            <a:endParaRPr lang="en-US" baseline="0" dirty="0" smtClean="0"/>
          </a:p>
          <a:p>
            <a:r>
              <a:rPr lang="en-US" baseline="0" dirty="0" smtClean="0"/>
              <a:t>Gretchen, the stepdaughter of the decedent deeded a piece of property to her father and the decedent (his wife). Her father died, and the decedent became the sole owner of the property. She then executed a will leaving half of the property to Gretchen, and half to her own son.</a:t>
            </a:r>
          </a:p>
          <a:p>
            <a:r>
              <a:rPr lang="en-US" baseline="0" dirty="0" smtClean="0"/>
              <a:t>The decedent then got into a car accident and executed a durable power of attorney (one that survives even if the trustee (not right word) loses capacity) to her daughter for the purpose of handling her finances. She had very substantial medical bills and so her daughter began selling off all of the property except the property, however, the daughter believing that the trust would not pay for the medical bills, sold the property for $133,263.</a:t>
            </a:r>
          </a:p>
          <a:p>
            <a:endParaRPr lang="en-US" baseline="0" dirty="0" smtClean="0"/>
          </a:p>
          <a:p>
            <a:r>
              <a:rPr lang="en-US" baseline="0" dirty="0" smtClean="0"/>
              <a:t>The decedent died with $104,317.38 remaining.</a:t>
            </a:r>
          </a:p>
          <a:p>
            <a:endParaRPr lang="en-US" baseline="0" dirty="0" smtClean="0"/>
          </a:p>
          <a:p>
            <a:r>
              <a:rPr lang="en-US" baseline="0" dirty="0" smtClean="0"/>
              <a:t>The court found that if the testator was incompetent at the time of the sale of the property, then </a:t>
            </a:r>
            <a:r>
              <a:rPr lang="en-US" baseline="0" dirty="0" err="1" smtClean="0"/>
              <a:t>ademption</a:t>
            </a:r>
            <a:r>
              <a:rPr lang="en-US" baseline="0" dirty="0" smtClean="0"/>
              <a:t> would not occur because the sale would be involuntary to the testator, and she would not have the ability to change her estate plan. If however, she had capacity at the time of the sale, and knew o </a:t>
            </a:r>
            <a:r>
              <a:rPr lang="en-US" baseline="0" dirty="0" err="1" smtClean="0"/>
              <a:t>fthe</a:t>
            </a:r>
            <a:r>
              <a:rPr lang="en-US" baseline="0" dirty="0" smtClean="0"/>
              <a:t> sale, but chose not to change her estate plan, then </a:t>
            </a:r>
            <a:r>
              <a:rPr lang="en-US" baseline="0" dirty="0" err="1" smtClean="0"/>
              <a:t>ademption</a:t>
            </a:r>
            <a:r>
              <a:rPr lang="en-US" baseline="0" dirty="0" smtClean="0"/>
              <a:t> would occur.</a:t>
            </a:r>
          </a:p>
          <a:p>
            <a:endParaRPr lang="en-US" baseline="0" dirty="0" smtClean="0"/>
          </a:p>
          <a:p>
            <a:r>
              <a:rPr lang="en-US" baseline="0" dirty="0" smtClean="0"/>
              <a:t>In this case, the decedent knew vaguely that her daughter was selling her property, but she had no idea of what property was actually sold. Therefore, the court holds that </a:t>
            </a:r>
            <a:r>
              <a:rPr lang="en-US" baseline="0" dirty="0" err="1" smtClean="0"/>
              <a:t>ademption</a:t>
            </a:r>
            <a:r>
              <a:rPr lang="en-US" baseline="0" dirty="0" smtClean="0"/>
              <a:t> did not occur in this case.</a:t>
            </a:r>
          </a:p>
          <a:p>
            <a:endParaRPr lang="en-US" baseline="0" dirty="0" smtClean="0"/>
          </a:p>
          <a:p>
            <a:r>
              <a:rPr lang="en-US" baseline="0" dirty="0" smtClean="0"/>
              <a:t>The court stated that in involuntary sales the beneficiary is only entitled to the proceeds not spent on the support of the testator.</a:t>
            </a:r>
          </a:p>
          <a:p>
            <a:endParaRPr lang="en-US" baseline="0" dirty="0" smtClean="0"/>
          </a:p>
          <a:p>
            <a:pPr marL="228600" indent="-228600">
              <a:buAutoNum type="arabicPeriod"/>
            </a:pPr>
            <a:r>
              <a:rPr lang="en-US" baseline="0" dirty="0" smtClean="0"/>
              <a:t>Modified Identity Theory</a:t>
            </a:r>
          </a:p>
          <a:p>
            <a:pPr marL="228600" indent="-228600">
              <a:buAutoNum type="arabicPeriod"/>
            </a:pPr>
            <a:r>
              <a:rPr lang="en-US" baseline="0" dirty="0" smtClean="0"/>
              <a:t>Because the testator did </a:t>
            </a:r>
            <a:endParaRPr lang="en-US" dirty="0" smtClean="0"/>
          </a:p>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7</a:t>
            </a:fld>
            <a:endParaRPr lang="en-US"/>
          </a:p>
        </p:txBody>
      </p:sp>
    </p:spTree>
    <p:extLst>
      <p:ext uri="{BB962C8B-B14F-4D97-AF65-F5344CB8AC3E}">
        <p14:creationId xmlns:p14="http://schemas.microsoft.com/office/powerpoint/2010/main" val="412526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already talked about what a specific gift is, but now we will go more in to detail of what the different types of gifts are.</a:t>
            </a:r>
          </a:p>
          <a:p>
            <a:r>
              <a:rPr lang="en-US" baseline="0" dirty="0" smtClean="0"/>
              <a:t>Demonstrative: “To Lucy, $100 from the sale of my property at 123 fake street”</a:t>
            </a:r>
          </a:p>
          <a:p>
            <a:r>
              <a:rPr lang="en-US" baseline="0" dirty="0" smtClean="0"/>
              <a:t>A pecuniary gift is gift that can be satisfied by the transfer of property for the monetary value</a:t>
            </a:r>
          </a:p>
          <a:p>
            <a:r>
              <a:rPr lang="en-US" baseline="0" dirty="0" smtClean="0"/>
              <a:t>General pecuniary gift: “To Rocky, $100,000 to be satisfied by one half interest in my property at 123 fake street.</a:t>
            </a:r>
          </a:p>
          <a:p>
            <a:r>
              <a:rPr lang="en-US" baseline="0" dirty="0" smtClean="0"/>
              <a:t>Annuity: ?</a:t>
            </a:r>
          </a:p>
          <a:p>
            <a:r>
              <a:rPr lang="en-US" baseline="0" dirty="0" smtClean="0"/>
              <a:t>Residuary: “and to Heather, the rest of my property”</a:t>
            </a:r>
          </a:p>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8</a:t>
            </a:fld>
            <a:endParaRPr lang="en-US"/>
          </a:p>
        </p:txBody>
      </p:sp>
    </p:spTree>
    <p:extLst>
      <p:ext uri="{BB962C8B-B14F-4D97-AF65-F5344CB8AC3E}">
        <p14:creationId xmlns:p14="http://schemas.microsoft.com/office/powerpoint/2010/main" val="145386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9</a:t>
            </a:fld>
            <a:endParaRPr lang="en-US"/>
          </a:p>
        </p:txBody>
      </p:sp>
    </p:spTree>
    <p:extLst>
      <p:ext uri="{BB962C8B-B14F-4D97-AF65-F5344CB8AC3E}">
        <p14:creationId xmlns:p14="http://schemas.microsoft.com/office/powerpoint/2010/main" val="1500853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Abatement is when there is not enough property in the estate to give all of the testamentary gifts</a:t>
            </a:r>
            <a:endParaRPr lang="en-US" dirty="0"/>
          </a:p>
        </p:txBody>
      </p:sp>
      <p:sp>
        <p:nvSpPr>
          <p:cNvPr id="4" name="Slide Number Placeholder 3"/>
          <p:cNvSpPr>
            <a:spLocks noGrp="1"/>
          </p:cNvSpPr>
          <p:nvPr>
            <p:ph type="sldNum" sz="quarter" idx="10"/>
          </p:nvPr>
        </p:nvSpPr>
        <p:spPr/>
        <p:txBody>
          <a:bodyPr/>
          <a:lstStyle/>
          <a:p>
            <a:fld id="{998E849E-D462-404A-B3FC-AF2B272EB659}" type="slidenum">
              <a:rPr lang="en-US" smtClean="0"/>
              <a:t>11</a:t>
            </a:fld>
            <a:endParaRPr lang="en-US"/>
          </a:p>
        </p:txBody>
      </p:sp>
    </p:spTree>
    <p:extLst>
      <p:ext uri="{BB962C8B-B14F-4D97-AF65-F5344CB8AC3E}">
        <p14:creationId xmlns:p14="http://schemas.microsoft.com/office/powerpoint/2010/main" val="174402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E9E8B7-41D0-4584-8487-E5933B2275EE}" type="datetimeFigureOut">
              <a:rPr lang="en-US" smtClean="0"/>
              <a:t>9/19/14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BDF571-FC7A-4AD9-BCD9-34A912A7ADB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E9E8B7-41D0-4584-8487-E5933B2275EE}" type="datetimeFigureOut">
              <a:rPr lang="en-US" smtClean="0"/>
              <a:t>9/19/14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DF571-FC7A-4AD9-BCD9-34A912A7AD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0BDF571-FC7A-4AD9-BCD9-34A912A7ADB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E9E8B7-41D0-4584-8487-E5933B2275EE}" type="datetimeFigureOut">
              <a:rPr lang="en-US" smtClean="0"/>
              <a:t>9/19/14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E9E8B7-41D0-4584-8487-E5933B2275EE}" type="datetimeFigureOut">
              <a:rPr lang="en-US" smtClean="0"/>
              <a:t>9/19/14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0BDF571-FC7A-4AD9-BCD9-34A912A7ADB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BE9E8B7-41D0-4584-8487-E5933B2275EE}" type="datetimeFigureOut">
              <a:rPr lang="en-US" smtClean="0"/>
              <a:t>9/19/14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BDF571-FC7A-4AD9-BCD9-34A912A7ADB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BE9E8B7-41D0-4584-8487-E5933B2275EE}" type="datetimeFigureOut">
              <a:rPr lang="en-US" smtClean="0"/>
              <a:t>9/19/14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DF571-FC7A-4AD9-BCD9-34A912A7ADB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E9E8B7-41D0-4584-8487-E5933B2275EE}" type="datetimeFigureOut">
              <a:rPr lang="en-US" smtClean="0"/>
              <a:t>9/19/14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BDF571-FC7A-4AD9-BCD9-34A912A7ADB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E9E8B7-41D0-4584-8487-E5933B2275EE}" type="datetimeFigureOut">
              <a:rPr lang="en-US" smtClean="0"/>
              <a:t>9/19/14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0BDF571-FC7A-4AD9-BCD9-34A912A7AD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E9E8B7-41D0-4584-8487-E5933B2275EE}" type="datetimeFigureOut">
              <a:rPr lang="en-US" smtClean="0"/>
              <a:t>9/19/14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BDF571-FC7A-4AD9-BCD9-34A912A7AD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BDF571-FC7A-4AD9-BCD9-34A912A7ADB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E9E8B7-41D0-4584-8487-E5933B2275EE}" type="datetimeFigureOut">
              <a:rPr lang="en-US" smtClean="0"/>
              <a:t>9/19/14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0BDF571-FC7A-4AD9-BCD9-34A912A7ADB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E9E8B7-41D0-4584-8487-E5933B2275EE}" type="datetimeFigureOut">
              <a:rPr lang="en-US" smtClean="0"/>
              <a:t>9/19/14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E9E8B7-41D0-4584-8487-E5933B2275EE}" type="datetimeFigureOut">
              <a:rPr lang="en-US" smtClean="0"/>
              <a:t>9/19/14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BDF571-FC7A-4AD9-BCD9-34A912A7ADB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September 18, 2014</a:t>
            </a:r>
            <a:endParaRPr lang="en-US" dirty="0"/>
          </a:p>
        </p:txBody>
      </p:sp>
      <p:sp>
        <p:nvSpPr>
          <p:cNvPr id="2" name="Title 1"/>
          <p:cNvSpPr>
            <a:spLocks noGrp="1"/>
          </p:cNvSpPr>
          <p:nvPr>
            <p:ph type="ctrTitle"/>
          </p:nvPr>
        </p:nvSpPr>
        <p:spPr/>
        <p:txBody>
          <a:bodyPr/>
          <a:lstStyle/>
          <a:p>
            <a:r>
              <a:rPr lang="en-US" dirty="0" smtClean="0"/>
              <a:t>Week 5</a:t>
            </a:r>
            <a:endParaRPr lang="en-US" dirty="0"/>
          </a:p>
        </p:txBody>
      </p:sp>
    </p:spTree>
    <p:extLst>
      <p:ext uri="{BB962C8B-B14F-4D97-AF65-F5344CB8AC3E}">
        <p14:creationId xmlns:p14="http://schemas.microsoft.com/office/powerpoint/2010/main" val="31690409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Gift Satisfaction</a:t>
            </a:r>
            <a:endParaRPr lang="en-US" dirty="0"/>
          </a:p>
        </p:txBody>
      </p:sp>
      <p:sp>
        <p:nvSpPr>
          <p:cNvPr id="3" name="Content Placeholder 2"/>
          <p:cNvSpPr>
            <a:spLocks noGrp="1"/>
          </p:cNvSpPr>
          <p:nvPr>
            <p:ph sz="quarter" idx="1"/>
          </p:nvPr>
        </p:nvSpPr>
        <p:spPr>
          <a:xfrm>
            <a:off x="301752" y="1527048"/>
            <a:ext cx="8503920" cy="5178552"/>
          </a:xfrm>
        </p:spPr>
        <p:txBody>
          <a:bodyPr>
            <a:normAutofit fontScale="77500" lnSpcReduction="20000"/>
          </a:bodyPr>
          <a:lstStyle/>
          <a:p>
            <a:r>
              <a:rPr lang="en-US" dirty="0" smtClean="0"/>
              <a:t>Probate Code Section 21135</a:t>
            </a:r>
            <a:endParaRPr lang="en-US" dirty="0"/>
          </a:p>
          <a:p>
            <a:pPr marL="274320" lvl="1" indent="0">
              <a:buNone/>
            </a:pPr>
            <a:r>
              <a:rPr lang="en-US" dirty="0" smtClean="0"/>
              <a:t>(a</a:t>
            </a:r>
            <a:r>
              <a:rPr lang="en-US" dirty="0"/>
              <a:t>) Property given by a transferor during his or her lifetime to a person is treated as a satisfaction of an at-death transfer to that person in whole or in part only if one of the following conditions is satisfied: (1) The instrument provides for deduction of the lifetime gift from the at-death transfer. (2) The transferor declares in a contemporaneous writing that the gift is in satisfaction of the at-death transfer or that its value is to be deducted from the value of the at-death transfer. (3) The transferee acknowledges in writing that the gift is in satisfaction of the at-death transfer or that its value is to be deducted from the value of the at-death transfer. (4) The property given is the same property that is the subject of a specific gift to that person. (b) Subject to subdivision (c), for the purpose of partial satisfaction, property given during lifetime is valued as of the time the transferee came into possession or enjoyment of the property or as of the time of death of the transferor, whichever occurs first. (c) If the value of the gift is expressed in the contemporaneous writing of the transferor, or in an acknowledgment of the transferee made contemporaneously with the gift, that value is conclusive in the division and distribution of the estate. (d) If the transferee fails to survive the transferor, the gift is treated as a full or partial satisfaction of the gift, as the case may be, in applying Sections 21110 and 21111 unless the transferor's contemporaneous writing provides otherwise.</a:t>
            </a:r>
          </a:p>
        </p:txBody>
      </p:sp>
    </p:spTree>
    <p:extLst>
      <p:ext uri="{BB962C8B-B14F-4D97-AF65-F5344CB8AC3E}">
        <p14:creationId xmlns:p14="http://schemas.microsoft.com/office/powerpoint/2010/main" val="1198230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Abatement</a:t>
            </a:r>
            <a:endParaRPr lang="en-US" dirty="0"/>
          </a:p>
        </p:txBody>
      </p:sp>
      <p:sp>
        <p:nvSpPr>
          <p:cNvPr id="3" name="Content Placeholder 2"/>
          <p:cNvSpPr>
            <a:spLocks noGrp="1"/>
          </p:cNvSpPr>
          <p:nvPr>
            <p:ph sz="quarter" idx="1"/>
          </p:nvPr>
        </p:nvSpPr>
        <p:spPr/>
        <p:txBody>
          <a:bodyPr/>
          <a:lstStyle/>
          <a:p>
            <a:r>
              <a:rPr lang="en-US" dirty="0" smtClean="0"/>
              <a:t>Probate Code Section 21401</a:t>
            </a:r>
          </a:p>
          <a:p>
            <a:pPr marL="274320" lvl="1" indent="0">
              <a:buNone/>
            </a:pPr>
            <a:r>
              <a:rPr lang="en-US" dirty="0"/>
              <a:t>Except as provided </a:t>
            </a:r>
            <a:r>
              <a:rPr lang="en-US" dirty="0" smtClean="0"/>
              <a:t>in Sections 21612</a:t>
            </a:r>
            <a:r>
              <a:rPr lang="en-US" dirty="0"/>
              <a:t> (omitted spouse) and 21623 (omitted children) and in Division 10 (commencing </a:t>
            </a:r>
            <a:r>
              <a:rPr lang="en-US" dirty="0" smtClean="0"/>
              <a:t>with Section 20100) </a:t>
            </a:r>
            <a:r>
              <a:rPr lang="en-US" dirty="0"/>
              <a:t>(proration of taxes), shares of beneficiaries abate as provided in this part for all purposes, including payment of the debts, expenses, and charges specified </a:t>
            </a:r>
            <a:r>
              <a:rPr lang="en-US" dirty="0" smtClean="0"/>
              <a:t>in Section 11420, </a:t>
            </a:r>
            <a:r>
              <a:rPr lang="en-US" dirty="0"/>
              <a:t>satisfaction of gifts, and payment of expenses on specifically devised property pursuant </a:t>
            </a:r>
            <a:r>
              <a:rPr lang="en-US" dirty="0" smtClean="0"/>
              <a:t>to Section 12002, </a:t>
            </a:r>
            <a:r>
              <a:rPr lang="en-US" dirty="0"/>
              <a:t>and without any priority as between real and personal property</a:t>
            </a:r>
          </a:p>
        </p:txBody>
      </p:sp>
    </p:spTree>
    <p:extLst>
      <p:ext uri="{BB962C8B-B14F-4D97-AF65-F5344CB8AC3E}">
        <p14:creationId xmlns:p14="http://schemas.microsoft.com/office/powerpoint/2010/main" val="2826473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Abatement</a:t>
            </a:r>
            <a:endParaRPr lang="en-US" dirty="0"/>
          </a:p>
        </p:txBody>
      </p:sp>
      <p:sp>
        <p:nvSpPr>
          <p:cNvPr id="3" name="Content Placeholder 2"/>
          <p:cNvSpPr>
            <a:spLocks noGrp="1"/>
          </p:cNvSpPr>
          <p:nvPr>
            <p:ph sz="quarter" idx="1"/>
          </p:nvPr>
        </p:nvSpPr>
        <p:spPr/>
        <p:txBody>
          <a:bodyPr>
            <a:normAutofit/>
          </a:bodyPr>
          <a:lstStyle/>
          <a:p>
            <a:r>
              <a:rPr lang="en-US" dirty="0" smtClean="0"/>
              <a:t>Probate Code Section 21402</a:t>
            </a:r>
          </a:p>
          <a:p>
            <a:pPr marL="274320" lvl="1" indent="0">
              <a:buNone/>
            </a:pPr>
            <a:r>
              <a:rPr lang="en-US" dirty="0"/>
              <a:t>(a) Shares of beneficiaries abate in the following order:</a:t>
            </a:r>
          </a:p>
          <a:p>
            <a:pPr marL="594360" lvl="2" indent="0">
              <a:buNone/>
            </a:pPr>
            <a:r>
              <a:rPr lang="en-US" dirty="0"/>
              <a:t>(1) Property not disposed of by the instrument.</a:t>
            </a:r>
          </a:p>
          <a:p>
            <a:pPr marL="594360" lvl="2" indent="0">
              <a:buNone/>
            </a:pPr>
            <a:r>
              <a:rPr lang="en-US" dirty="0"/>
              <a:t>(2) Residuary gifts.</a:t>
            </a:r>
          </a:p>
          <a:p>
            <a:pPr marL="594360" lvl="2" indent="0">
              <a:buNone/>
            </a:pPr>
            <a:r>
              <a:rPr lang="en-US" dirty="0"/>
              <a:t>(3) General gifts to persons other than the transferor's relatives.</a:t>
            </a:r>
          </a:p>
          <a:p>
            <a:pPr marL="594360" lvl="2" indent="0">
              <a:buNone/>
            </a:pPr>
            <a:r>
              <a:rPr lang="en-US" dirty="0"/>
              <a:t>(4) General gifts to the transferor's relatives.</a:t>
            </a:r>
          </a:p>
          <a:p>
            <a:pPr marL="594360" lvl="2" indent="0">
              <a:buNone/>
            </a:pPr>
            <a:r>
              <a:rPr lang="en-US" dirty="0"/>
              <a:t>(5) Specific gifts to persons other than the transferor's relatives.</a:t>
            </a:r>
          </a:p>
          <a:p>
            <a:pPr marL="594360" lvl="2" indent="0">
              <a:buNone/>
            </a:pPr>
            <a:r>
              <a:rPr lang="en-US" dirty="0"/>
              <a:t>(6) Specific gifts to the transferor's relatives.</a:t>
            </a:r>
          </a:p>
          <a:p>
            <a:pPr marL="274320" lvl="1" indent="0">
              <a:buNone/>
            </a:pPr>
            <a:r>
              <a:rPr lang="en-US" dirty="0"/>
              <a:t>(b) For purposes of this section, a “relative” of the transferor is a person to whom property would pass from the transferor </a:t>
            </a:r>
            <a:r>
              <a:rPr lang="en-US" dirty="0" smtClean="0"/>
              <a:t>under Section 6401 or 6402</a:t>
            </a:r>
            <a:r>
              <a:rPr lang="en-US" dirty="0"/>
              <a:t> (intestate succession) if the transferor died intestate and there were no other person having priority.</a:t>
            </a:r>
          </a:p>
          <a:p>
            <a:pPr marL="274320" lvl="1" indent="0">
              <a:buNone/>
            </a:pPr>
            <a:endParaRPr lang="en-US" dirty="0"/>
          </a:p>
        </p:txBody>
      </p:sp>
    </p:spTree>
    <p:extLst>
      <p:ext uri="{BB962C8B-B14F-4D97-AF65-F5344CB8AC3E}">
        <p14:creationId xmlns:p14="http://schemas.microsoft.com/office/powerpoint/2010/main" val="86634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Advancements</a:t>
            </a:r>
            <a:endParaRPr lang="en-US" dirty="0"/>
          </a:p>
        </p:txBody>
      </p:sp>
      <p:sp>
        <p:nvSpPr>
          <p:cNvPr id="3" name="Content Placeholder 2"/>
          <p:cNvSpPr>
            <a:spLocks noGrp="1"/>
          </p:cNvSpPr>
          <p:nvPr>
            <p:ph sz="quarter" idx="1"/>
          </p:nvPr>
        </p:nvSpPr>
        <p:spPr/>
        <p:txBody>
          <a:bodyPr/>
          <a:lstStyle/>
          <a:p>
            <a:r>
              <a:rPr lang="en-US" dirty="0" smtClean="0"/>
              <a:t>Common Law: Any lifetime gift to a beneficiary was considered a prepayment on the testamentary gift unless evidence shows otherwise</a:t>
            </a:r>
          </a:p>
          <a:p>
            <a:r>
              <a:rPr lang="en-US" dirty="0" smtClean="0"/>
              <a:t>Modern Rule:  Any lifetime gift to a beneficiary is not considered a prepayment on the testamentary gift unless evidence shows otherwise</a:t>
            </a:r>
            <a:endParaRPr lang="en-US" dirty="0"/>
          </a:p>
        </p:txBody>
      </p:sp>
    </p:spTree>
    <p:extLst>
      <p:ext uri="{BB962C8B-B14F-4D97-AF65-F5344CB8AC3E}">
        <p14:creationId xmlns:p14="http://schemas.microsoft.com/office/powerpoint/2010/main" val="357889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of Wills</a:t>
            </a:r>
            <a:endParaRPr lang="en-US" dirty="0"/>
          </a:p>
        </p:txBody>
      </p:sp>
      <p:sp>
        <p:nvSpPr>
          <p:cNvPr id="3" name="Content Placeholder 2"/>
          <p:cNvSpPr>
            <a:spLocks noGrp="1"/>
          </p:cNvSpPr>
          <p:nvPr>
            <p:ph sz="quarter" idx="1"/>
          </p:nvPr>
        </p:nvSpPr>
        <p:spPr/>
        <p:txBody>
          <a:bodyPr/>
          <a:lstStyle/>
          <a:p>
            <a:pPr marL="0" indent="0">
              <a:buNone/>
            </a:pPr>
            <a:r>
              <a:rPr lang="en-US" dirty="0" smtClean="0"/>
              <a:t>3 Types of Revocation:</a:t>
            </a:r>
          </a:p>
          <a:p>
            <a:pPr marL="514350" indent="-514350">
              <a:buAutoNum type="arabicPeriod"/>
            </a:pPr>
            <a:r>
              <a:rPr lang="en-US" dirty="0" smtClean="0"/>
              <a:t>Revocation By Writing</a:t>
            </a:r>
          </a:p>
          <a:p>
            <a:pPr marL="514350" indent="-514350">
              <a:buAutoNum type="arabicPeriod"/>
            </a:pPr>
            <a:r>
              <a:rPr lang="en-US" dirty="0" smtClean="0"/>
              <a:t>Revocation By Physical Act</a:t>
            </a:r>
          </a:p>
          <a:p>
            <a:pPr marL="514350" indent="-514350">
              <a:buAutoNum type="arabicPeriod"/>
            </a:pPr>
            <a:r>
              <a:rPr lang="en-US" dirty="0" smtClean="0"/>
              <a:t>Presumption Of Revocation</a:t>
            </a:r>
            <a:endParaRPr lang="en-US" dirty="0"/>
          </a:p>
        </p:txBody>
      </p:sp>
    </p:spTree>
    <p:extLst>
      <p:ext uri="{BB962C8B-B14F-4D97-AF65-F5344CB8AC3E}">
        <p14:creationId xmlns:p14="http://schemas.microsoft.com/office/powerpoint/2010/main" val="404896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By Writing</a:t>
            </a:r>
            <a:endParaRPr lang="en-US" dirty="0"/>
          </a:p>
        </p:txBody>
      </p:sp>
      <p:sp>
        <p:nvSpPr>
          <p:cNvPr id="3" name="Content Placeholder 2"/>
          <p:cNvSpPr>
            <a:spLocks noGrp="1"/>
          </p:cNvSpPr>
          <p:nvPr>
            <p:ph sz="quarter" idx="1"/>
          </p:nvPr>
        </p:nvSpPr>
        <p:spPr/>
        <p:txBody>
          <a:bodyPr/>
          <a:lstStyle/>
          <a:p>
            <a:r>
              <a:rPr lang="en-US" dirty="0"/>
              <a:t>Probate Code Section </a:t>
            </a:r>
            <a:r>
              <a:rPr lang="en-US" dirty="0" smtClean="0"/>
              <a:t>6120 (a)</a:t>
            </a:r>
          </a:p>
          <a:p>
            <a:pPr marL="274320" lvl="1" indent="0">
              <a:buNone/>
            </a:pPr>
            <a:r>
              <a:rPr lang="en-US" dirty="0" smtClean="0"/>
              <a:t>A </a:t>
            </a:r>
            <a:r>
              <a:rPr lang="en-US" dirty="0"/>
              <a:t>will or any part thereof is revoked by any of the following: (a) A subsequent will which revokes the prior will or part expressly or by inconsistency. </a:t>
            </a:r>
          </a:p>
        </p:txBody>
      </p:sp>
    </p:spTree>
    <p:extLst>
      <p:ext uri="{BB962C8B-B14F-4D97-AF65-F5344CB8AC3E}">
        <p14:creationId xmlns:p14="http://schemas.microsoft.com/office/powerpoint/2010/main" val="284530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By Physical Act</a:t>
            </a:r>
            <a:endParaRPr lang="en-US" dirty="0"/>
          </a:p>
        </p:txBody>
      </p:sp>
      <p:sp>
        <p:nvSpPr>
          <p:cNvPr id="3" name="Content Placeholder 2"/>
          <p:cNvSpPr>
            <a:spLocks noGrp="1"/>
          </p:cNvSpPr>
          <p:nvPr>
            <p:ph sz="quarter" idx="1"/>
          </p:nvPr>
        </p:nvSpPr>
        <p:spPr/>
        <p:txBody>
          <a:bodyPr/>
          <a:lstStyle/>
          <a:p>
            <a:r>
              <a:rPr lang="en-US" dirty="0" smtClean="0"/>
              <a:t>Probate Code Section 6120 (b)</a:t>
            </a:r>
          </a:p>
          <a:p>
            <a:pPr marL="274320" lvl="1" indent="0">
              <a:buNone/>
            </a:pPr>
            <a:r>
              <a:rPr lang="en-US" dirty="0"/>
              <a:t>A will or any part thereof is revoked by any of the following: </a:t>
            </a:r>
            <a:endParaRPr lang="en-US" dirty="0" smtClean="0"/>
          </a:p>
          <a:p>
            <a:pPr marL="274320" lvl="1" indent="0">
              <a:buNone/>
            </a:pPr>
            <a:r>
              <a:rPr lang="en-US" dirty="0" smtClean="0"/>
              <a:t>(b) Being </a:t>
            </a:r>
            <a:r>
              <a:rPr lang="en-US" dirty="0"/>
              <a:t>burned, torn, canceled, obliterated, or destroyed, with the intent and for the purpose of revoking it, by either (1) the testator or (2) another person in the testator's presence and by the testator's direction.</a:t>
            </a:r>
          </a:p>
          <a:p>
            <a:pPr marL="274320" lvl="1" indent="0">
              <a:buNone/>
            </a:pPr>
            <a:endParaRPr lang="en-US" dirty="0"/>
          </a:p>
        </p:txBody>
      </p:sp>
    </p:spTree>
    <p:extLst>
      <p:ext uri="{BB962C8B-B14F-4D97-AF65-F5344CB8AC3E}">
        <p14:creationId xmlns:p14="http://schemas.microsoft.com/office/powerpoint/2010/main" val="1865885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By Physical Act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Harrison v. Bird</a:t>
            </a:r>
          </a:p>
          <a:p>
            <a:pPr lvl="1"/>
            <a:r>
              <a:rPr lang="en-US" dirty="0" smtClean="0"/>
              <a:t>The destruction of one duplicate original is a revocation of all the duplicate original wills</a:t>
            </a:r>
          </a:p>
          <a:p>
            <a:pPr lvl="1"/>
            <a:r>
              <a:rPr lang="en-US" dirty="0" smtClean="0"/>
              <a:t>The court found that the physical destruction of the will did not revoke it. Why?</a:t>
            </a:r>
          </a:p>
          <a:p>
            <a:pPr lvl="2"/>
            <a:r>
              <a:rPr lang="en-US" dirty="0" smtClean="0"/>
              <a:t>Different result in California?</a:t>
            </a:r>
          </a:p>
          <a:p>
            <a:r>
              <a:rPr lang="en-US" dirty="0" smtClean="0"/>
              <a:t>Thompson v. Royall</a:t>
            </a:r>
          </a:p>
          <a:p>
            <a:pPr lvl="1"/>
            <a:r>
              <a:rPr lang="en-US" dirty="0" smtClean="0"/>
              <a:t>Why wasn’t it considered revocation by writing?</a:t>
            </a:r>
          </a:p>
          <a:p>
            <a:pPr lvl="1"/>
            <a:r>
              <a:rPr lang="en-US" dirty="0" smtClean="0"/>
              <a:t>Cancelling means mutilation of the writing itself</a:t>
            </a:r>
          </a:p>
          <a:p>
            <a:pPr lvl="2"/>
            <a:r>
              <a:rPr lang="en-US" dirty="0" smtClean="0"/>
              <a:t>Any writing that does not touch the original writing is considered a new separate writing, and must meet the formality requirements</a:t>
            </a:r>
          </a:p>
          <a:p>
            <a:pPr lvl="1"/>
            <a:r>
              <a:rPr lang="en-US" dirty="0" smtClean="0"/>
              <a:t>These case again demonstrates the courts presumption that the will is valid</a:t>
            </a:r>
          </a:p>
          <a:p>
            <a:pPr lvl="2"/>
            <a:r>
              <a:rPr lang="en-US" dirty="0" smtClean="0"/>
              <a:t>As a result strict compliance of a revocation statute is needed for the revoking act to be valid.</a:t>
            </a:r>
            <a:endParaRPr lang="en-US" dirty="0"/>
          </a:p>
        </p:txBody>
      </p:sp>
    </p:spTree>
    <p:extLst>
      <p:ext uri="{BB962C8B-B14F-4D97-AF65-F5344CB8AC3E}">
        <p14:creationId xmlns:p14="http://schemas.microsoft.com/office/powerpoint/2010/main" val="3938652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Of Revocation</a:t>
            </a:r>
            <a:endParaRPr lang="en-US" dirty="0"/>
          </a:p>
        </p:txBody>
      </p:sp>
      <p:sp>
        <p:nvSpPr>
          <p:cNvPr id="3" name="Content Placeholder 2"/>
          <p:cNvSpPr>
            <a:spLocks noGrp="1"/>
          </p:cNvSpPr>
          <p:nvPr>
            <p:ph sz="quarter" idx="1"/>
          </p:nvPr>
        </p:nvSpPr>
        <p:spPr/>
        <p:txBody>
          <a:bodyPr/>
          <a:lstStyle/>
          <a:p>
            <a:r>
              <a:rPr lang="en-US" dirty="0" smtClean="0"/>
              <a:t>Probate Code Section 6124</a:t>
            </a:r>
          </a:p>
          <a:p>
            <a:pPr marL="274320" lvl="1" indent="0">
              <a:buNone/>
            </a:pPr>
            <a:r>
              <a:rPr lang="en-US" dirty="0"/>
              <a:t>If the testator's will was last in the testator's possession, the testator was competent until death, and neither the will nor a duplicate original of the will can be found after the testator's death, it is presumed that the testator destroyed the will with intent to revoke it. This presumption is a presumption affecting the burden of producing evidence.</a:t>
            </a:r>
          </a:p>
        </p:txBody>
      </p:sp>
    </p:spTree>
    <p:extLst>
      <p:ext uri="{BB962C8B-B14F-4D97-AF65-F5344CB8AC3E}">
        <p14:creationId xmlns:p14="http://schemas.microsoft.com/office/powerpoint/2010/main" val="1565354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of Revocation</a:t>
            </a:r>
            <a:endParaRPr lang="en-US" dirty="0"/>
          </a:p>
        </p:txBody>
      </p:sp>
      <p:sp>
        <p:nvSpPr>
          <p:cNvPr id="3" name="Content Placeholder 2"/>
          <p:cNvSpPr>
            <a:spLocks noGrp="1"/>
          </p:cNvSpPr>
          <p:nvPr>
            <p:ph sz="quarter" idx="1"/>
          </p:nvPr>
        </p:nvSpPr>
        <p:spPr>
          <a:xfrm>
            <a:off x="301752" y="1371600"/>
            <a:ext cx="8503920" cy="5181600"/>
          </a:xfrm>
        </p:spPr>
        <p:txBody>
          <a:bodyPr>
            <a:normAutofit fontScale="85000" lnSpcReduction="10000"/>
          </a:bodyPr>
          <a:lstStyle/>
          <a:p>
            <a:r>
              <a:rPr lang="en-US" dirty="0" err="1" smtClean="0"/>
              <a:t>Lauermann</a:t>
            </a:r>
            <a:r>
              <a:rPr lang="en-US" dirty="0" smtClean="0"/>
              <a:t> v. Superior Court</a:t>
            </a:r>
          </a:p>
          <a:p>
            <a:pPr lvl="1"/>
            <a:r>
              <a:rPr lang="en-US" dirty="0" smtClean="0"/>
              <a:t>What is a duplicate original?</a:t>
            </a:r>
          </a:p>
          <a:p>
            <a:pPr lvl="2"/>
            <a:r>
              <a:rPr lang="en-US" dirty="0" smtClean="0"/>
              <a:t>Only a duplicate of the original that satisfies the same formalities of the original will</a:t>
            </a:r>
          </a:p>
          <a:p>
            <a:pPr lvl="2"/>
            <a:r>
              <a:rPr lang="en-US" dirty="0" smtClean="0"/>
              <a:t>In this case the duplicate was only a photocopy and not a duplicate original as intended by the legislature, therefore the presumption takes effect</a:t>
            </a:r>
          </a:p>
          <a:p>
            <a:pPr lvl="3"/>
            <a:r>
              <a:rPr lang="en-US" dirty="0" smtClean="0"/>
              <a:t>What if it was a holographic will?</a:t>
            </a:r>
          </a:p>
          <a:p>
            <a:pPr lvl="1"/>
            <a:r>
              <a:rPr lang="en-US" dirty="0" smtClean="0"/>
              <a:t>Footnote 8</a:t>
            </a:r>
          </a:p>
          <a:p>
            <a:pPr lvl="2"/>
            <a:r>
              <a:rPr lang="en-US" dirty="0" smtClean="0"/>
              <a:t>“</a:t>
            </a:r>
            <a:r>
              <a:rPr lang="en-US" dirty="0"/>
              <a:t>It is as well to note that the statute clarifies that the presumption is one affecting only the burden of producing evidence rather than the burden of proof.   It may therefore be rebutted by evidence showing that it is </a:t>
            </a:r>
            <a:r>
              <a:rPr lang="en-US" dirty="0" smtClean="0"/>
              <a:t>‘equally probable’ </a:t>
            </a:r>
            <a:r>
              <a:rPr lang="en-US" dirty="0"/>
              <a:t>that the will was destroyed inadvertently or without the intent to revoke it</a:t>
            </a:r>
            <a:r>
              <a:rPr lang="en-US" dirty="0" smtClean="0"/>
              <a:t>.” </a:t>
            </a:r>
            <a:r>
              <a:rPr lang="en-US" dirty="0"/>
              <a:t> </a:t>
            </a:r>
            <a:endParaRPr lang="en-US" dirty="0" smtClean="0"/>
          </a:p>
          <a:p>
            <a:r>
              <a:rPr lang="en-US" i="1" dirty="0" smtClean="0"/>
              <a:t>Craig v. Brown &amp; Root, Inc.</a:t>
            </a:r>
            <a:r>
              <a:rPr lang="en-US" dirty="0" smtClean="0"/>
              <a:t> (2000) 84 Cal.App.4th 416</a:t>
            </a:r>
          </a:p>
          <a:p>
            <a:pPr lvl="1"/>
            <a:r>
              <a:rPr lang="en-US" dirty="0" smtClean="0"/>
              <a:t>“[W]hen </a:t>
            </a:r>
            <a:r>
              <a:rPr lang="en-US" dirty="0"/>
              <a:t>the party against whom such a presumption operates produces some quantum of evidence casting doubt on the truth of the presumed fact, the other party is no longer aided by the presumption. The presumption </a:t>
            </a:r>
            <a:r>
              <a:rPr lang="en-US" dirty="0" smtClean="0"/>
              <a:t>disappears…”</a:t>
            </a:r>
          </a:p>
          <a:p>
            <a:pPr lvl="1"/>
            <a:endParaRPr lang="en-US" dirty="0"/>
          </a:p>
        </p:txBody>
      </p:sp>
    </p:spTree>
    <p:extLst>
      <p:ext uri="{BB962C8B-B14F-4D97-AF65-F5344CB8AC3E}">
        <p14:creationId xmlns:p14="http://schemas.microsoft.com/office/powerpoint/2010/main" val="100299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Week</a:t>
            </a:r>
            <a:endParaRPr lang="en-US" dirty="0"/>
          </a:p>
        </p:txBody>
      </p:sp>
      <p:sp>
        <p:nvSpPr>
          <p:cNvPr id="3" name="Content Placeholder 2"/>
          <p:cNvSpPr>
            <a:spLocks noGrp="1"/>
          </p:cNvSpPr>
          <p:nvPr>
            <p:ph sz="quarter" idx="1"/>
          </p:nvPr>
        </p:nvSpPr>
        <p:spPr/>
        <p:txBody>
          <a:bodyPr/>
          <a:lstStyle/>
          <a:p>
            <a:r>
              <a:rPr lang="en-US" dirty="0" smtClean="0"/>
              <a:t>Finished Talking About Internationalities</a:t>
            </a:r>
          </a:p>
          <a:p>
            <a:r>
              <a:rPr lang="en-US" dirty="0" smtClean="0"/>
              <a:t>Went Through Formalities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16121427"/>
              </p:ext>
            </p:extLst>
          </p:nvPr>
        </p:nvGraphicFramePr>
        <p:xfrm>
          <a:off x="1066800" y="2895600"/>
          <a:ext cx="7010400" cy="3124200"/>
        </p:xfrm>
        <a:graphic>
          <a:graphicData uri="http://schemas.openxmlformats.org/drawingml/2006/table">
            <a:tbl>
              <a:tblPr firstRow="1" bandRow="1">
                <a:tableStyleId>{5C22544A-7EE6-4342-B048-85BDC9FD1C3A}</a:tableStyleId>
              </a:tblPr>
              <a:tblGrid>
                <a:gridCol w="3505200"/>
                <a:gridCol w="3505200"/>
              </a:tblGrid>
              <a:tr h="624840">
                <a:tc>
                  <a:txBody>
                    <a:bodyPr/>
                    <a:lstStyle/>
                    <a:p>
                      <a:r>
                        <a:rPr lang="en-US" dirty="0" smtClean="0"/>
                        <a:t>Internationalities </a:t>
                      </a:r>
                      <a:endParaRPr lang="en-US" dirty="0"/>
                    </a:p>
                  </a:txBody>
                  <a:tcPr/>
                </a:tc>
                <a:tc>
                  <a:txBody>
                    <a:bodyPr/>
                    <a:lstStyle/>
                    <a:p>
                      <a:r>
                        <a:rPr lang="en-US" dirty="0" smtClean="0"/>
                        <a:t>Formalities</a:t>
                      </a:r>
                      <a:endParaRPr lang="en-US" dirty="0"/>
                    </a:p>
                  </a:txBody>
                  <a:tcPr/>
                </a:tc>
              </a:tr>
              <a:tr h="624840">
                <a:tc>
                  <a:txBody>
                    <a:bodyPr/>
                    <a:lstStyle/>
                    <a:p>
                      <a:r>
                        <a:rPr lang="en-US" dirty="0" smtClean="0"/>
                        <a:t>Capacity</a:t>
                      </a:r>
                      <a:endParaRPr lang="en-US" dirty="0"/>
                    </a:p>
                  </a:txBody>
                  <a:tcPr/>
                </a:tc>
                <a:tc>
                  <a:txBody>
                    <a:bodyPr/>
                    <a:lstStyle/>
                    <a:p>
                      <a:r>
                        <a:rPr lang="en-US" dirty="0" smtClean="0"/>
                        <a:t>In Writing</a:t>
                      </a:r>
                      <a:endParaRPr lang="en-US" dirty="0"/>
                    </a:p>
                  </a:txBody>
                  <a:tcPr/>
                </a:tc>
              </a:tr>
              <a:tr h="624840">
                <a:tc>
                  <a:txBody>
                    <a:bodyPr/>
                    <a:lstStyle/>
                    <a:p>
                      <a:r>
                        <a:rPr lang="en-US" dirty="0" smtClean="0"/>
                        <a:t>Undue Influence</a:t>
                      </a:r>
                      <a:endParaRPr lang="en-US" dirty="0"/>
                    </a:p>
                  </a:txBody>
                  <a:tcPr/>
                </a:tc>
                <a:tc>
                  <a:txBody>
                    <a:bodyPr/>
                    <a:lstStyle/>
                    <a:p>
                      <a:r>
                        <a:rPr lang="en-US" dirty="0" smtClean="0"/>
                        <a:t>Signed By The Testator</a:t>
                      </a:r>
                      <a:endParaRPr lang="en-US" dirty="0"/>
                    </a:p>
                  </a:txBody>
                  <a:tcPr/>
                </a:tc>
              </a:tr>
              <a:tr h="624840">
                <a:tc>
                  <a:txBody>
                    <a:bodyPr/>
                    <a:lstStyle/>
                    <a:p>
                      <a:r>
                        <a:rPr lang="en-US" dirty="0" smtClean="0"/>
                        <a:t>Fraud</a:t>
                      </a:r>
                      <a:endParaRPr lang="en-US" dirty="0"/>
                    </a:p>
                  </a:txBody>
                  <a:tcPr/>
                </a:tc>
                <a:tc>
                  <a:txBody>
                    <a:bodyPr/>
                    <a:lstStyle/>
                    <a:p>
                      <a:r>
                        <a:rPr lang="en-US" dirty="0" smtClean="0"/>
                        <a:t>Witnessed</a:t>
                      </a:r>
                      <a:endParaRPr lang="en-US" dirty="0"/>
                    </a:p>
                  </a:txBody>
                  <a:tcPr/>
                </a:tc>
              </a:tr>
              <a:tr h="624840">
                <a:tc>
                  <a:txBody>
                    <a:bodyPr/>
                    <a:lstStyle/>
                    <a:p>
                      <a:r>
                        <a:rPr lang="en-US" dirty="0" smtClean="0"/>
                        <a:t>Duress</a:t>
                      </a:r>
                      <a:endParaRPr lang="en-US" dirty="0"/>
                    </a:p>
                  </a:txBody>
                  <a:tcPr/>
                </a:tc>
                <a:tc>
                  <a:txBody>
                    <a:bodyPr/>
                    <a:lstStyle/>
                    <a:p>
                      <a:r>
                        <a:rPr lang="en-US" dirty="0" smtClean="0"/>
                        <a:t>OR Holographic</a:t>
                      </a:r>
                      <a:endParaRPr lang="en-US" dirty="0"/>
                    </a:p>
                  </a:txBody>
                  <a:tcPr/>
                </a:tc>
              </a:tr>
            </a:tbl>
          </a:graphicData>
        </a:graphic>
      </p:graphicFrame>
    </p:spTree>
    <p:extLst>
      <p:ext uri="{BB962C8B-B14F-4D97-AF65-F5344CB8AC3E}">
        <p14:creationId xmlns:p14="http://schemas.microsoft.com/office/powerpoint/2010/main" val="3748240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Revival</a:t>
            </a:r>
            <a:endParaRPr lang="en-US" dirty="0"/>
          </a:p>
        </p:txBody>
      </p:sp>
      <p:sp>
        <p:nvSpPr>
          <p:cNvPr id="3" name="Content Placeholder 2"/>
          <p:cNvSpPr>
            <a:spLocks noGrp="1"/>
          </p:cNvSpPr>
          <p:nvPr>
            <p:ph sz="quarter" idx="1"/>
          </p:nvPr>
        </p:nvSpPr>
        <p:spPr/>
        <p:txBody>
          <a:bodyPr/>
          <a:lstStyle/>
          <a:p>
            <a:r>
              <a:rPr lang="en-US" dirty="0" smtClean="0"/>
              <a:t>Revival</a:t>
            </a:r>
          </a:p>
          <a:p>
            <a:r>
              <a:rPr lang="en-US" dirty="0" smtClean="0"/>
              <a:t>Dependent Relative Revocation</a:t>
            </a:r>
            <a:endParaRPr lang="en-US" dirty="0"/>
          </a:p>
        </p:txBody>
      </p:sp>
    </p:spTree>
    <p:extLst>
      <p:ext uri="{BB962C8B-B14F-4D97-AF65-F5344CB8AC3E}">
        <p14:creationId xmlns:p14="http://schemas.microsoft.com/office/powerpoint/2010/main" val="2773528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Revival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Probate Code Section 6123</a:t>
            </a:r>
          </a:p>
          <a:p>
            <a:pPr marL="274320" lvl="1" indent="0">
              <a:buNone/>
            </a:pPr>
            <a:r>
              <a:rPr lang="en-US" dirty="0"/>
              <a:t>(a) If a second will which, had it remained effective at death, would have revoked the first will in whole or in part, is thereafter revoked by acts under Section 6120 or 6121, the first will is revoked in whole or in part unless it is evident from the circumstances of the revocation of the second will or from the testator's contemporary or subsequent declarations that the testator intended the first will to take effect as executed. (b) If a second will which, had it remained effective at death, would have revoked the first will in whole or in part, is thereafter revoked by a third will, the first will is revoked in whole or in part, except to the extent it appears from the terms of the third will that the testator intended the first will to take effect.</a:t>
            </a:r>
          </a:p>
        </p:txBody>
      </p:sp>
    </p:spTree>
    <p:extLst>
      <p:ext uri="{BB962C8B-B14F-4D97-AF65-F5344CB8AC3E}">
        <p14:creationId xmlns:p14="http://schemas.microsoft.com/office/powerpoint/2010/main" val="97905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Relative Revocation</a:t>
            </a:r>
            <a:endParaRPr lang="en-US" dirty="0"/>
          </a:p>
        </p:txBody>
      </p:sp>
      <p:sp>
        <p:nvSpPr>
          <p:cNvPr id="3" name="Content Placeholder 2"/>
          <p:cNvSpPr>
            <a:spLocks noGrp="1"/>
          </p:cNvSpPr>
          <p:nvPr>
            <p:ph sz="quarter" idx="1"/>
          </p:nvPr>
        </p:nvSpPr>
        <p:spPr/>
        <p:txBody>
          <a:bodyPr>
            <a:normAutofit/>
          </a:bodyPr>
          <a:lstStyle/>
          <a:p>
            <a:r>
              <a:rPr lang="en-US" dirty="0" err="1" smtClean="0"/>
              <a:t>LaCroix</a:t>
            </a:r>
            <a:r>
              <a:rPr lang="en-US" dirty="0" smtClean="0"/>
              <a:t> v. </a:t>
            </a:r>
            <a:r>
              <a:rPr lang="en-US" dirty="0" err="1" smtClean="0"/>
              <a:t>Senecal</a:t>
            </a:r>
            <a:endParaRPr lang="en-US" dirty="0" smtClean="0"/>
          </a:p>
          <a:p>
            <a:pPr lvl="1"/>
            <a:r>
              <a:rPr lang="en-US" dirty="0" smtClean="0"/>
              <a:t>“Where the intention to revoke is conditional and where the condition is not fulfilled, the revocation is not effective.”</a:t>
            </a:r>
          </a:p>
          <a:p>
            <a:pPr lvl="2"/>
            <a:r>
              <a:rPr lang="en-US" dirty="0" smtClean="0"/>
              <a:t>What condition was not met in </a:t>
            </a:r>
            <a:r>
              <a:rPr lang="en-US" dirty="0" err="1" smtClean="0"/>
              <a:t>LaCroix</a:t>
            </a:r>
            <a:r>
              <a:rPr lang="en-US" dirty="0" smtClean="0"/>
              <a:t>?</a:t>
            </a:r>
          </a:p>
          <a:p>
            <a:pPr lvl="3"/>
            <a:r>
              <a:rPr lang="en-US" dirty="0" smtClean="0"/>
              <a:t>That the execution of a codicil which would be effective to continue the same disposition of her residuary estate</a:t>
            </a:r>
            <a:endParaRPr lang="en-US" dirty="0"/>
          </a:p>
          <a:p>
            <a:r>
              <a:rPr lang="en-US" dirty="0" smtClean="0"/>
              <a:t>Estate of </a:t>
            </a:r>
            <a:r>
              <a:rPr lang="en-US" dirty="0" err="1" smtClean="0"/>
              <a:t>Alburn</a:t>
            </a:r>
            <a:endParaRPr lang="en-US" dirty="0" smtClean="0"/>
          </a:p>
          <a:p>
            <a:pPr lvl="1"/>
            <a:r>
              <a:rPr lang="en-US" dirty="0" smtClean="0"/>
              <a:t>Which will is in effect: 1955 will, 1959 will, or no will?</a:t>
            </a:r>
          </a:p>
          <a:p>
            <a:pPr lvl="2"/>
            <a:r>
              <a:rPr lang="en-US" dirty="0" smtClean="0"/>
              <a:t>Did the court find that Dependent Relative Revocation applied?</a:t>
            </a:r>
          </a:p>
          <a:p>
            <a:pPr lvl="3"/>
            <a:r>
              <a:rPr lang="en-US" dirty="0" smtClean="0"/>
              <a:t>Then why does the 1959 will is the proper one to probate?</a:t>
            </a:r>
          </a:p>
        </p:txBody>
      </p:sp>
    </p:spTree>
    <p:extLst>
      <p:ext uri="{BB962C8B-B14F-4D97-AF65-F5344CB8AC3E}">
        <p14:creationId xmlns:p14="http://schemas.microsoft.com/office/powerpoint/2010/main" val="1325637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on Power of Disposition</a:t>
            </a:r>
            <a:endParaRPr lang="en-US" dirty="0"/>
          </a:p>
        </p:txBody>
      </p:sp>
      <p:sp>
        <p:nvSpPr>
          <p:cNvPr id="3" name="Content Placeholder 2"/>
          <p:cNvSpPr>
            <a:spLocks noGrp="1"/>
          </p:cNvSpPr>
          <p:nvPr>
            <p:ph sz="quarter" idx="1"/>
          </p:nvPr>
        </p:nvSpPr>
        <p:spPr/>
        <p:txBody>
          <a:bodyPr/>
          <a:lstStyle/>
          <a:p>
            <a:r>
              <a:rPr lang="en-US" dirty="0" smtClean="0"/>
              <a:t>Right of Surviving Spouse to Community Property</a:t>
            </a:r>
          </a:p>
          <a:p>
            <a:r>
              <a:rPr lang="en-US" dirty="0" smtClean="0"/>
              <a:t>Right of Omitted Spouse</a:t>
            </a:r>
          </a:p>
          <a:p>
            <a:r>
              <a:rPr lang="en-US" dirty="0" smtClean="0"/>
              <a:t>Right of Omitted Child</a:t>
            </a:r>
            <a:endParaRPr lang="en-US" dirty="0"/>
          </a:p>
          <a:p>
            <a:r>
              <a:rPr lang="en-US" dirty="0" smtClean="0"/>
              <a:t>Homestead </a:t>
            </a:r>
          </a:p>
          <a:p>
            <a:r>
              <a:rPr lang="en-US" dirty="0" smtClean="0"/>
              <a:t>Family Allowance</a:t>
            </a:r>
          </a:p>
        </p:txBody>
      </p:sp>
    </p:spTree>
    <p:extLst>
      <p:ext uri="{BB962C8B-B14F-4D97-AF65-F5344CB8AC3E}">
        <p14:creationId xmlns:p14="http://schemas.microsoft.com/office/powerpoint/2010/main" val="22664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Right of Surviving Spouse to Community Property</a:t>
            </a:r>
            <a:endParaRPr lang="en-US" dirty="0"/>
          </a:p>
        </p:txBody>
      </p:sp>
      <p:sp>
        <p:nvSpPr>
          <p:cNvPr id="3" name="Content Placeholder 2"/>
          <p:cNvSpPr>
            <a:spLocks noGrp="1"/>
          </p:cNvSpPr>
          <p:nvPr>
            <p:ph sz="quarter" idx="1"/>
          </p:nvPr>
        </p:nvSpPr>
        <p:spPr/>
        <p:txBody>
          <a:bodyPr/>
          <a:lstStyle/>
          <a:p>
            <a:r>
              <a:rPr lang="en-US" dirty="0" smtClean="0"/>
              <a:t>Community and quasi-community property is property that is owned by spouses together</a:t>
            </a:r>
          </a:p>
          <a:p>
            <a:r>
              <a:rPr lang="en-US" dirty="0" smtClean="0"/>
              <a:t>Both spouses have equal claim to that property</a:t>
            </a:r>
          </a:p>
          <a:p>
            <a:r>
              <a:rPr lang="en-US" dirty="0" smtClean="0"/>
              <a:t>Therefore, one spouse cannot gift the entirety of community property</a:t>
            </a:r>
          </a:p>
          <a:p>
            <a:pPr lvl="1"/>
            <a:r>
              <a:rPr lang="en-US" dirty="0" smtClean="0"/>
              <a:t>Example: Heather and Evan buy a house together while married, and only Heather’s name is on the deed. Heather dies 2 years later and leaves the entire house to Paul the pool boy. </a:t>
            </a:r>
            <a:endParaRPr lang="en-US" dirty="0"/>
          </a:p>
          <a:p>
            <a:pPr lvl="2"/>
            <a:r>
              <a:rPr lang="en-US" dirty="0" smtClean="0"/>
              <a:t>Heather can only give Paul the pool boy her portion of the community property. Therefore, Evan retains ½ of the house.</a:t>
            </a:r>
            <a:endParaRPr lang="en-US" dirty="0"/>
          </a:p>
        </p:txBody>
      </p:sp>
    </p:spTree>
    <p:extLst>
      <p:ext uri="{BB962C8B-B14F-4D97-AF65-F5344CB8AC3E}">
        <p14:creationId xmlns:p14="http://schemas.microsoft.com/office/powerpoint/2010/main" val="107236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Omitted Spouse</a:t>
            </a:r>
            <a:endParaRPr lang="en-US" dirty="0"/>
          </a:p>
        </p:txBody>
      </p:sp>
      <p:sp>
        <p:nvSpPr>
          <p:cNvPr id="3" name="Content Placeholder 2"/>
          <p:cNvSpPr>
            <a:spLocks noGrp="1"/>
          </p:cNvSpPr>
          <p:nvPr>
            <p:ph sz="quarter" idx="1"/>
          </p:nvPr>
        </p:nvSpPr>
        <p:spPr/>
        <p:txBody>
          <a:bodyPr>
            <a:normAutofit fontScale="92500"/>
          </a:bodyPr>
          <a:lstStyle/>
          <a:p>
            <a:r>
              <a:rPr lang="en-US" dirty="0" smtClean="0"/>
              <a:t>Probate Code Section 21610</a:t>
            </a:r>
          </a:p>
          <a:p>
            <a:pPr marL="274320" lvl="1" indent="0">
              <a:buNone/>
            </a:pPr>
            <a:r>
              <a:rPr lang="en-US" dirty="0"/>
              <a:t>Except as provided in Section 21611, if a decedent fails to provide in a testamentary instrument for the decedent's surviving spouse who married the decedent after the execution of all of the decedent's testamentary instruments, the omitted spouse shall receive a share in the decedent's estate, consisting of the following property in said estate: (a) The one-half of the community property that belongs to the decedent under Section 100. (b) The one-half of the quasi-community property that belongs to the decedent under Section 101. (c) A share of the separate property of the decedent equal in value to that which the spouse would have received if the decedent had died without having executed a testamentary instrument, but in no event is the share to be more than one-half the value of the separate property in the estate.</a:t>
            </a:r>
          </a:p>
        </p:txBody>
      </p:sp>
    </p:spTree>
    <p:extLst>
      <p:ext uri="{BB962C8B-B14F-4D97-AF65-F5344CB8AC3E}">
        <p14:creationId xmlns:p14="http://schemas.microsoft.com/office/powerpoint/2010/main" val="1697499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 of Omitted Spouse</a:t>
            </a:r>
            <a:endParaRPr lang="en-US" dirty="0"/>
          </a:p>
        </p:txBody>
      </p:sp>
      <p:sp>
        <p:nvSpPr>
          <p:cNvPr id="3" name="Content Placeholder 2"/>
          <p:cNvSpPr>
            <a:spLocks noGrp="1"/>
          </p:cNvSpPr>
          <p:nvPr>
            <p:ph sz="quarter" idx="1"/>
          </p:nvPr>
        </p:nvSpPr>
        <p:spPr/>
        <p:txBody>
          <a:bodyPr/>
          <a:lstStyle/>
          <a:p>
            <a:r>
              <a:rPr lang="en-US" dirty="0" smtClean="0"/>
              <a:t>Probate Code Section 21611</a:t>
            </a:r>
          </a:p>
          <a:p>
            <a:pPr marL="274320" lvl="1" indent="0">
              <a:buNone/>
            </a:pPr>
            <a:r>
              <a:rPr lang="en-US" dirty="0"/>
              <a:t>The spouse shall not receive a share of the estate under Section 21610 if any of the following is established: (a) The decedent's failure to provide for the spouse in the decedent's testamentary instruments was intentional and that intention appears from the testamentary instruments. (b) The decedent provided for the spouse by transfer outside of the estate passing by the decedent's testamentary instruments and the intention that the transfer be in lieu of a provision in said instruments is shown by statements of the decedent or from the amount of the transfer or by other evidence. (c) The spouse made a valid agreement waiving the right to share in the decedent's estate.</a:t>
            </a:r>
          </a:p>
        </p:txBody>
      </p:sp>
    </p:spTree>
    <p:extLst>
      <p:ext uri="{BB962C8B-B14F-4D97-AF65-F5344CB8AC3E}">
        <p14:creationId xmlns:p14="http://schemas.microsoft.com/office/powerpoint/2010/main" val="393425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Omitted Spouse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Probate Code Section 21612</a:t>
            </a:r>
          </a:p>
          <a:p>
            <a:pPr marL="274320" lvl="1" indent="0">
              <a:buNone/>
            </a:pPr>
            <a:r>
              <a:rPr lang="en-US" dirty="0"/>
              <a:t>(a) Except as provided in subdivision (b), in satisfying a share provided by this chapter: (1) The share will first be taken from the decedent's estate not disposed of by will or trust, if any. (2) If that is not sufficient, so much as may be necessary to satisfy the share shall be taken from all beneficiaries of decedent's testamentary instruments in proportion to the value they may respectively receive. The proportion of each beneficiary's share that may be taken pursuant to this subdivision shall be determined based on values as of the date of the decedent's death. (b) If the obvious intention of the decedent in relation to some specific gift or devise or other provision of a testamentary instrument would be defeated by the application of subdivision (a), the specific devise or gift or provision may be exempted from the apportionment under subdivision (a), and a different apportionment, consistent with the intention of the decedent, may be adopted.</a:t>
            </a:r>
          </a:p>
        </p:txBody>
      </p:sp>
    </p:spTree>
    <p:extLst>
      <p:ext uri="{BB962C8B-B14F-4D97-AF65-F5344CB8AC3E}">
        <p14:creationId xmlns:p14="http://schemas.microsoft.com/office/powerpoint/2010/main" val="515053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Omitted Child</a:t>
            </a:r>
            <a:endParaRPr lang="en-US" dirty="0"/>
          </a:p>
        </p:txBody>
      </p:sp>
      <p:sp>
        <p:nvSpPr>
          <p:cNvPr id="3" name="Content Placeholder 2"/>
          <p:cNvSpPr>
            <a:spLocks noGrp="1"/>
          </p:cNvSpPr>
          <p:nvPr>
            <p:ph sz="quarter" idx="1"/>
          </p:nvPr>
        </p:nvSpPr>
        <p:spPr/>
        <p:txBody>
          <a:bodyPr/>
          <a:lstStyle/>
          <a:p>
            <a:r>
              <a:rPr lang="en-US" dirty="0"/>
              <a:t>Probate Code </a:t>
            </a:r>
            <a:r>
              <a:rPr lang="en-US" dirty="0" smtClean="0"/>
              <a:t>Section 21620</a:t>
            </a:r>
          </a:p>
          <a:p>
            <a:pPr marL="274320" lvl="1" indent="0">
              <a:buNone/>
            </a:pPr>
            <a:r>
              <a:rPr lang="en-US" dirty="0" smtClean="0"/>
              <a:t>Except </a:t>
            </a:r>
            <a:r>
              <a:rPr lang="en-US" dirty="0"/>
              <a:t>as provided in Section 21621, if a decedent fails to provide in a testamentary instrument for a child of decedent born or adopted after the execution of all of the decedent's testamentary instruments, the omitted child shall receive a share in the decedent' s estate equal in value to that which the child would have received if the decedent had died without having executed any testamentary instrument</a:t>
            </a:r>
          </a:p>
        </p:txBody>
      </p:sp>
    </p:spTree>
    <p:extLst>
      <p:ext uri="{BB962C8B-B14F-4D97-AF65-F5344CB8AC3E}">
        <p14:creationId xmlns:p14="http://schemas.microsoft.com/office/powerpoint/2010/main" val="1354786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Omitted Child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Probate Code Section 21621</a:t>
            </a:r>
          </a:p>
          <a:p>
            <a:pPr marL="274320" lvl="1" indent="0">
              <a:buNone/>
            </a:pPr>
            <a:r>
              <a:rPr lang="en-US" dirty="0"/>
              <a:t>A child shall not receive a share of the estate under Section 21620 if any of the following is established: (a) The decedent's failure to provide for the child in the decedent's testamentary instruments was intentional and that intention appears from the testamentary instruments. (b) The decedent had one or more children and devised or otherwise directed the disposition of substantially all the estate to the other parent of the omitted child. (c) The decedent provided for the child by transfer outside of the estate passing by the decedent's testamentary instruments and the intention that the transfer be in lieu of a provision in said instruments is show by statements of the decedent or from the amount of the transfer or by other evidence</a:t>
            </a:r>
          </a:p>
        </p:txBody>
      </p:sp>
    </p:spTree>
    <p:extLst>
      <p:ext uri="{BB962C8B-B14F-4D97-AF65-F5344CB8AC3E}">
        <p14:creationId xmlns:p14="http://schemas.microsoft.com/office/powerpoint/2010/main" val="284633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Will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Documents Outside of the Will</a:t>
            </a:r>
          </a:p>
          <a:p>
            <a:pPr lvl="1"/>
            <a:r>
              <a:rPr lang="en-US" dirty="0" smtClean="0"/>
              <a:t>Incorporation By Reference</a:t>
            </a:r>
          </a:p>
          <a:p>
            <a:r>
              <a:rPr lang="en-US" dirty="0" smtClean="0"/>
              <a:t>Acts of Independent Significance</a:t>
            </a:r>
          </a:p>
          <a:p>
            <a:r>
              <a:rPr lang="en-US" dirty="0" smtClean="0"/>
              <a:t>Ambiguous Language</a:t>
            </a:r>
          </a:p>
          <a:p>
            <a:pPr lvl="1"/>
            <a:r>
              <a:rPr lang="en-US" dirty="0"/>
              <a:t>Probate Code Sections 21120, 21121, 21122 Sets Forth The Following:</a:t>
            </a:r>
          </a:p>
          <a:p>
            <a:pPr lvl="2"/>
            <a:r>
              <a:rPr lang="en-US" dirty="0"/>
              <a:t>Every Provision Is To Be Presumed To Have An Effect</a:t>
            </a:r>
          </a:p>
          <a:p>
            <a:pPr lvl="3"/>
            <a:r>
              <a:rPr lang="en-US" dirty="0"/>
              <a:t>Likewise, Every Will Is To Be Presumed Valid</a:t>
            </a:r>
          </a:p>
          <a:p>
            <a:pPr lvl="2"/>
            <a:r>
              <a:rPr lang="en-US" dirty="0"/>
              <a:t>If One Provision Is Ambiguous, Another Provision May Be Referenced To Explain The Ambiguous Provision</a:t>
            </a:r>
          </a:p>
          <a:p>
            <a:pPr lvl="2"/>
            <a:r>
              <a:rPr lang="en-US" dirty="0"/>
              <a:t>Words Should Be Given Their Plain Meaning, Unless They Are Technical Terms, Unless Then They Should Generally Be Given Their Technical Meaning</a:t>
            </a:r>
          </a:p>
          <a:p>
            <a:pPr lvl="1"/>
            <a:endParaRPr lang="en-US" dirty="0"/>
          </a:p>
        </p:txBody>
      </p:sp>
    </p:spTree>
    <p:extLst>
      <p:ext uri="{BB962C8B-B14F-4D97-AF65-F5344CB8AC3E}">
        <p14:creationId xmlns:p14="http://schemas.microsoft.com/office/powerpoint/2010/main" val="326319948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Omitted Child</a:t>
            </a:r>
            <a:endParaRPr lang="en-US" dirty="0"/>
          </a:p>
        </p:txBody>
      </p:sp>
      <p:sp>
        <p:nvSpPr>
          <p:cNvPr id="3" name="Content Placeholder 2"/>
          <p:cNvSpPr>
            <a:spLocks noGrp="1"/>
          </p:cNvSpPr>
          <p:nvPr>
            <p:ph sz="quarter" idx="1"/>
          </p:nvPr>
        </p:nvSpPr>
        <p:spPr/>
        <p:txBody>
          <a:bodyPr/>
          <a:lstStyle/>
          <a:p>
            <a:r>
              <a:rPr lang="en-US" dirty="0" smtClean="0"/>
              <a:t>Estate of </a:t>
            </a:r>
            <a:r>
              <a:rPr lang="en-US" dirty="0" err="1" smtClean="0"/>
              <a:t>Mowry</a:t>
            </a:r>
            <a:endParaRPr lang="en-US" dirty="0" smtClean="0"/>
          </a:p>
          <a:p>
            <a:pPr lvl="1"/>
            <a:r>
              <a:rPr lang="en-US" dirty="0" smtClean="0"/>
              <a:t>Adopted daughter from previous marriage was omitted from holographic will</a:t>
            </a:r>
          </a:p>
          <a:p>
            <a:pPr lvl="1"/>
            <a:r>
              <a:rPr lang="en-US" dirty="0" smtClean="0"/>
              <a:t>Daughter doesn’t take under omitted child statute because she was adopted before the last testamentary document was executed</a:t>
            </a:r>
          </a:p>
          <a:p>
            <a:pPr lvl="1"/>
            <a:r>
              <a:rPr lang="en-US" dirty="0" smtClean="0"/>
              <a:t>Daughter has burden of proof to show that she was mistakenly omitted</a:t>
            </a:r>
          </a:p>
          <a:p>
            <a:pPr lvl="2"/>
            <a:r>
              <a:rPr lang="en-US" dirty="0" smtClean="0"/>
              <a:t>What does the court say about putting the burden of proof on the proponent of the will?</a:t>
            </a:r>
          </a:p>
          <a:p>
            <a:pPr lvl="2"/>
            <a:r>
              <a:rPr lang="en-US" dirty="0" smtClean="0"/>
              <a:t>Why let the omitted child challenge the will at all?</a:t>
            </a:r>
          </a:p>
          <a:p>
            <a:pPr lvl="3"/>
            <a:r>
              <a:rPr lang="en-US" dirty="0" smtClean="0"/>
              <a:t>Same reason, intent of testator</a:t>
            </a:r>
          </a:p>
          <a:p>
            <a:pPr marL="274320" lvl="1" indent="0">
              <a:buNone/>
            </a:pPr>
            <a:endParaRPr lang="en-US" dirty="0" smtClean="0"/>
          </a:p>
        </p:txBody>
      </p:sp>
    </p:spTree>
    <p:extLst>
      <p:ext uri="{BB962C8B-B14F-4D97-AF65-F5344CB8AC3E}">
        <p14:creationId xmlns:p14="http://schemas.microsoft.com/office/powerpoint/2010/main" val="51169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Homestead and Family Allowance</a:t>
            </a:r>
            <a:endParaRPr lang="en-US" dirty="0"/>
          </a:p>
        </p:txBody>
      </p:sp>
      <p:sp>
        <p:nvSpPr>
          <p:cNvPr id="3" name="Content Placeholder 2"/>
          <p:cNvSpPr>
            <a:spLocks noGrp="1"/>
          </p:cNvSpPr>
          <p:nvPr>
            <p:ph sz="quarter" idx="1"/>
          </p:nvPr>
        </p:nvSpPr>
        <p:spPr/>
        <p:txBody>
          <a:bodyPr/>
          <a:lstStyle/>
          <a:p>
            <a:r>
              <a:rPr lang="en-US" dirty="0" smtClean="0"/>
              <a:t>Homestead</a:t>
            </a:r>
          </a:p>
          <a:p>
            <a:pPr lvl="1"/>
            <a:r>
              <a:rPr lang="en-US" dirty="0" smtClean="0"/>
              <a:t>The court in its discretion may set aside a real property for the use of the surviving spouse during their lifetime or for the duration of a child remains in minority, or any other restrictions of time or use the court deems proper</a:t>
            </a:r>
          </a:p>
          <a:p>
            <a:r>
              <a:rPr lang="en-US" dirty="0" smtClean="0"/>
              <a:t>Family Allowance</a:t>
            </a:r>
          </a:p>
          <a:p>
            <a:pPr lvl="1"/>
            <a:r>
              <a:rPr lang="en-US" dirty="0" smtClean="0"/>
              <a:t>The court in its discretion may provide a surviving spouse, a minor child, or a dependent adult child with reasonable funds necessary for the maintenance of that party during the estate administration</a:t>
            </a:r>
            <a:endParaRPr lang="en-US" dirty="0"/>
          </a:p>
        </p:txBody>
      </p:sp>
    </p:spTree>
    <p:extLst>
      <p:ext uri="{BB962C8B-B14F-4D97-AF65-F5344CB8AC3E}">
        <p14:creationId xmlns:p14="http://schemas.microsoft.com/office/powerpoint/2010/main" val="2908648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Bars To Succession</a:t>
            </a:r>
            <a:endParaRPr lang="en-US" dirty="0"/>
          </a:p>
        </p:txBody>
      </p:sp>
      <p:sp>
        <p:nvSpPr>
          <p:cNvPr id="3" name="Content Placeholder 2"/>
          <p:cNvSpPr>
            <a:spLocks noGrp="1"/>
          </p:cNvSpPr>
          <p:nvPr>
            <p:ph sz="quarter" idx="1"/>
          </p:nvPr>
        </p:nvSpPr>
        <p:spPr/>
        <p:txBody>
          <a:bodyPr/>
          <a:lstStyle/>
          <a:p>
            <a:r>
              <a:rPr lang="en-US" dirty="0" smtClean="0"/>
              <a:t>Felony Murder</a:t>
            </a:r>
          </a:p>
          <a:p>
            <a:r>
              <a:rPr lang="en-US" dirty="0" smtClean="0"/>
              <a:t>Divorce</a:t>
            </a:r>
          </a:p>
          <a:p>
            <a:r>
              <a:rPr lang="en-US" dirty="0" smtClean="0"/>
              <a:t>Disclaimer</a:t>
            </a:r>
          </a:p>
          <a:p>
            <a:r>
              <a:rPr lang="en-US" dirty="0" smtClean="0"/>
              <a:t>Elder Abuse</a:t>
            </a:r>
            <a:endParaRPr lang="en-US" dirty="0"/>
          </a:p>
        </p:txBody>
      </p:sp>
    </p:spTree>
    <p:extLst>
      <p:ext uri="{BB962C8B-B14F-4D97-AF65-F5344CB8AC3E}">
        <p14:creationId xmlns:p14="http://schemas.microsoft.com/office/powerpoint/2010/main" val="352158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Felony Murder</a:t>
            </a:r>
            <a:endParaRPr lang="en-US" dirty="0"/>
          </a:p>
        </p:txBody>
      </p:sp>
      <p:sp>
        <p:nvSpPr>
          <p:cNvPr id="3" name="Content Placeholder 2"/>
          <p:cNvSpPr>
            <a:spLocks noGrp="1"/>
          </p:cNvSpPr>
          <p:nvPr>
            <p:ph sz="quarter" idx="1"/>
          </p:nvPr>
        </p:nvSpPr>
        <p:spPr/>
        <p:txBody>
          <a:bodyPr/>
          <a:lstStyle/>
          <a:p>
            <a:r>
              <a:rPr lang="en-US" dirty="0" smtClean="0"/>
              <a:t>Probate Code Section 250</a:t>
            </a:r>
          </a:p>
          <a:p>
            <a:pPr lvl="1"/>
            <a:r>
              <a:rPr lang="en-US" dirty="0" smtClean="0"/>
              <a:t>A person who intentionally and feloniously kills the decedent is not entitled to take under intestate or testate succession or as a beneficiary of a trust.</a:t>
            </a:r>
          </a:p>
          <a:p>
            <a:pPr lvl="2"/>
            <a:r>
              <a:rPr lang="en-US" dirty="0" smtClean="0"/>
              <a:t>Nor can they be an executor or trustee</a:t>
            </a:r>
          </a:p>
        </p:txBody>
      </p:sp>
    </p:spTree>
    <p:extLst>
      <p:ext uri="{BB962C8B-B14F-4D97-AF65-F5344CB8AC3E}">
        <p14:creationId xmlns:p14="http://schemas.microsoft.com/office/powerpoint/2010/main" val="1665505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a:t>
            </a:r>
            <a:endParaRPr lang="en-US" dirty="0"/>
          </a:p>
        </p:txBody>
      </p:sp>
      <p:sp>
        <p:nvSpPr>
          <p:cNvPr id="3" name="Content Placeholder 2"/>
          <p:cNvSpPr>
            <a:spLocks noGrp="1"/>
          </p:cNvSpPr>
          <p:nvPr>
            <p:ph sz="quarter" idx="1"/>
          </p:nvPr>
        </p:nvSpPr>
        <p:spPr>
          <a:xfrm>
            <a:off x="304800" y="1371600"/>
            <a:ext cx="8503920" cy="5105400"/>
          </a:xfrm>
        </p:spPr>
        <p:txBody>
          <a:bodyPr>
            <a:normAutofit/>
          </a:bodyPr>
          <a:lstStyle/>
          <a:p>
            <a:r>
              <a:rPr lang="en-US" sz="1600" dirty="0" smtClean="0"/>
              <a:t>Probate Code Section 6122</a:t>
            </a:r>
          </a:p>
          <a:p>
            <a:pPr marL="274320" lvl="1" indent="0">
              <a:buNone/>
            </a:pPr>
            <a:r>
              <a:rPr lang="en-US" sz="1600" dirty="0"/>
              <a:t>(a) Unless the will expressly provides otherwise, if after executing a will the testator's marriage is dissolved or annulled, the dissolution or annulment revokes all of the following: (1) Any disposition or appointment of property made by the will to the former spouse. (2) Any provision of the will conferring a general or special power of appointment on the former spouse. (3) Any provision of the will nominating the former spouse as executor, trustee, conservator, or guardian. (b) If any disposition or other provision of a will is revoked solely by this section, it is revived by the testator's remarriage to the former spouse. (c) In case of revocation by dissolution or annulment: (1) Property prevented from passing to a former spouse because of the revocation passes as if the former spouse failed to survive the testator. (2) Other provisions of the will conferring some power or office on the former spouse shall be interpreted as if the former spouse failed to survive the testator. (d) For purposes of this section, dissolution or annulment means any dissolution or annulment which would exclude the spouse as a surviving spouse within the meaning of Section 78. A decree of legal separation which does not terminate the status of husband and wife is not a dissolution for purposes of this section. (e) Except as provided in Section 6122.1, no change of circumstances other than as described in this section revokes a will. (f) Subdivisions (a) to (d), inclusive, do not apply to any case where the final judgment of dissolution or annulment of marriage occurs before January 1, 1985. That case is governed by the law in effect prior to January 1, 1985.</a:t>
            </a:r>
          </a:p>
        </p:txBody>
      </p:sp>
    </p:spTree>
    <p:extLst>
      <p:ext uri="{BB962C8B-B14F-4D97-AF65-F5344CB8AC3E}">
        <p14:creationId xmlns:p14="http://schemas.microsoft.com/office/powerpoint/2010/main" val="3607952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smtClean="0"/>
              <a:t>Probate Code Section 6122.1</a:t>
            </a:r>
          </a:p>
          <a:p>
            <a:pPr lvl="1"/>
            <a:r>
              <a:rPr lang="en-US" dirty="0"/>
              <a:t>(a) Unless the will expressly provides otherwise, if after executing a will the testator's domestic partnership is terminated, the termination revokes all of the following: (1) Any disposition or appointment of property made by the will to the former domestic partner. (2) Any provision of the will conferring a general or special power of appointment on the former domestic partner. (3) Any provision of the will nominating the former domestic partner as executor, trustee, conservator, or guardian. (b) If any disposition or other provision of a will is revoked solely by this section, it is revived by the testator establishing another domestic partnership with the former domestic partner. (c) In case of revocation by termination of a domestic partnership: (1) Property prevented from passing to a former domestic partner because of the revocation passes as if the former domestic partner failed to survive the testator. (2) Other provisions of the will conferring some power or office on the former domestic partner shall be interpreted as if the former domestic partner failed to survive the testator. (d) This section shall apply only to wills executed on or after January 1, 2002.</a:t>
            </a:r>
          </a:p>
        </p:txBody>
      </p:sp>
    </p:spTree>
    <p:extLst>
      <p:ext uri="{BB962C8B-B14F-4D97-AF65-F5344CB8AC3E}">
        <p14:creationId xmlns:p14="http://schemas.microsoft.com/office/powerpoint/2010/main" val="4151200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a:t>
            </a:r>
            <a:endParaRPr lang="en-US" dirty="0"/>
          </a:p>
        </p:txBody>
      </p:sp>
      <p:sp>
        <p:nvSpPr>
          <p:cNvPr id="3" name="Content Placeholder 2"/>
          <p:cNvSpPr>
            <a:spLocks noGrp="1"/>
          </p:cNvSpPr>
          <p:nvPr>
            <p:ph sz="quarter" idx="1"/>
          </p:nvPr>
        </p:nvSpPr>
        <p:spPr/>
        <p:txBody>
          <a:bodyPr/>
          <a:lstStyle/>
          <a:p>
            <a:r>
              <a:rPr lang="en-US" dirty="0" smtClean="0"/>
              <a:t>Estate of Coleman</a:t>
            </a:r>
          </a:p>
          <a:p>
            <a:pPr lvl="1"/>
            <a:r>
              <a:rPr lang="en-US" dirty="0" smtClean="0"/>
              <a:t>In this case a pour over will was created that gave to the trust</a:t>
            </a:r>
          </a:p>
          <a:p>
            <a:pPr lvl="2"/>
            <a:r>
              <a:rPr lang="en-US" dirty="0" smtClean="0"/>
              <a:t>The trustee of the trust was the former spouse of the decedent</a:t>
            </a:r>
          </a:p>
          <a:p>
            <a:pPr lvl="2"/>
            <a:r>
              <a:rPr lang="en-US" dirty="0" smtClean="0"/>
              <a:t>Court found trust was revoked prior to death and therefore trust gift lapsed</a:t>
            </a:r>
          </a:p>
          <a:p>
            <a:pPr lvl="3"/>
            <a:r>
              <a:rPr lang="en-US" dirty="0" smtClean="0"/>
              <a:t>However, the will provided that if the trust gift lapsed, the contingent beneficiary would be a new trust which had identical provisions of the revoked trust</a:t>
            </a:r>
          </a:p>
          <a:p>
            <a:pPr lvl="4"/>
            <a:r>
              <a:rPr lang="en-US" dirty="0" smtClean="0"/>
              <a:t>Court held that in the end it does not matter what capacity the former spouse is in, she cannot take under the Probate Code</a:t>
            </a:r>
          </a:p>
          <a:p>
            <a:pPr lvl="1"/>
            <a:r>
              <a:rPr lang="en-US" dirty="0" smtClean="0"/>
              <a:t>What if the former spouse is also a business partner that the decedent leaves property to?</a:t>
            </a:r>
          </a:p>
        </p:txBody>
      </p:sp>
    </p:spTree>
    <p:extLst>
      <p:ext uri="{BB962C8B-B14F-4D97-AF65-F5344CB8AC3E}">
        <p14:creationId xmlns:p14="http://schemas.microsoft.com/office/powerpoint/2010/main" val="33152156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
          </p:nvPr>
        </p:nvSpPr>
        <p:spPr/>
        <p:txBody>
          <a:bodyPr/>
          <a:lstStyle/>
          <a:p>
            <a:r>
              <a:rPr lang="en-US" dirty="0" smtClean="0"/>
              <a:t>When a beneficiary refuses to take the property</a:t>
            </a:r>
            <a:endParaRPr lang="en-US" dirty="0"/>
          </a:p>
        </p:txBody>
      </p:sp>
    </p:spTree>
    <p:extLst>
      <p:ext uri="{BB962C8B-B14F-4D97-AF65-F5344CB8AC3E}">
        <p14:creationId xmlns:p14="http://schemas.microsoft.com/office/powerpoint/2010/main" val="269805470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Abuse</a:t>
            </a:r>
            <a:endParaRPr lang="en-US" dirty="0"/>
          </a:p>
        </p:txBody>
      </p:sp>
      <p:sp>
        <p:nvSpPr>
          <p:cNvPr id="3" name="Content Placeholder 2"/>
          <p:cNvSpPr>
            <a:spLocks noGrp="1"/>
          </p:cNvSpPr>
          <p:nvPr>
            <p:ph sz="quarter" idx="1"/>
          </p:nvPr>
        </p:nvSpPr>
        <p:spPr/>
        <p:txBody>
          <a:bodyPr/>
          <a:lstStyle/>
          <a:p>
            <a:r>
              <a:rPr lang="en-US" dirty="0" smtClean="0"/>
              <a:t>Elder abuse includes physical abuse, neglect, financial abuse, abandonment</a:t>
            </a:r>
            <a:r>
              <a:rPr lang="en-US" dirty="0"/>
              <a:t>, isolation, abduction, or other treatment with resulting physical harm or pain or mental suffering.</a:t>
            </a:r>
          </a:p>
        </p:txBody>
      </p:sp>
    </p:spTree>
    <p:extLst>
      <p:ext uri="{BB962C8B-B14F-4D97-AF65-F5344CB8AC3E}">
        <p14:creationId xmlns:p14="http://schemas.microsoft.com/office/powerpoint/2010/main" val="7832749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Lapse</a:t>
            </a:r>
            <a:endParaRPr lang="en-US" dirty="0"/>
          </a:p>
        </p:txBody>
      </p:sp>
      <p:sp>
        <p:nvSpPr>
          <p:cNvPr id="3" name="Content Placeholder 2"/>
          <p:cNvSpPr>
            <a:spLocks noGrp="1"/>
          </p:cNvSpPr>
          <p:nvPr>
            <p:ph sz="quarter" idx="1"/>
          </p:nvPr>
        </p:nvSpPr>
        <p:spPr/>
        <p:txBody>
          <a:bodyPr/>
          <a:lstStyle/>
          <a:p>
            <a:r>
              <a:rPr lang="en-US" dirty="0" smtClean="0"/>
              <a:t>What Does it Mean to Lapse?</a:t>
            </a:r>
          </a:p>
          <a:p>
            <a:pPr lvl="1"/>
            <a:r>
              <a:rPr lang="en-US" dirty="0" smtClean="0"/>
              <a:t>When a beneficiary predeceases the testator, and there is no contingent beneficiary, then the gift lapses</a:t>
            </a:r>
          </a:p>
          <a:p>
            <a:pPr lvl="2"/>
            <a:r>
              <a:rPr lang="en-US" dirty="0" smtClean="0"/>
              <a:t>A lapsed gift will go to the residuary, or if none, then the gift will follow intestate succession</a:t>
            </a:r>
          </a:p>
          <a:p>
            <a:pPr lvl="1"/>
            <a:r>
              <a:rPr lang="en-US" dirty="0" smtClean="0"/>
              <a:t>When a beneficiary is dead at the time the will is executed, the gift is void, and the lapse rules control</a:t>
            </a:r>
            <a:endParaRPr lang="en-US" dirty="0"/>
          </a:p>
        </p:txBody>
      </p:sp>
    </p:spTree>
    <p:extLst>
      <p:ext uri="{BB962C8B-B14F-4D97-AF65-F5344CB8AC3E}">
        <p14:creationId xmlns:p14="http://schemas.microsoft.com/office/powerpoint/2010/main" val="9216783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Anti-Lapse</a:t>
            </a:r>
            <a:endParaRPr lang="en-US" dirty="0"/>
          </a:p>
        </p:txBody>
      </p:sp>
      <p:sp>
        <p:nvSpPr>
          <p:cNvPr id="3" name="Content Placeholder 2"/>
          <p:cNvSpPr>
            <a:spLocks noGrp="1"/>
          </p:cNvSpPr>
          <p:nvPr>
            <p:ph sz="quarter" idx="1"/>
          </p:nvPr>
        </p:nvSpPr>
        <p:spPr/>
        <p:txBody>
          <a:bodyPr/>
          <a:lstStyle/>
          <a:p>
            <a:r>
              <a:rPr lang="en-US" dirty="0" smtClean="0"/>
              <a:t>Probate Code Section 21110 reverses the common law dynamic</a:t>
            </a:r>
          </a:p>
          <a:p>
            <a:pPr lvl="1"/>
            <a:r>
              <a:rPr lang="en-US" dirty="0" smtClean="0"/>
              <a:t>Instead of the gift lapsing unless the will provides otherwise, Section 21110 provides that the issue of a predeceased beneficiary will step into the place of the predeceased beneficiary unless otherwise provided by the will.</a:t>
            </a:r>
          </a:p>
          <a:p>
            <a:r>
              <a:rPr lang="en-US" dirty="0" smtClean="0"/>
              <a:t>Estate of </a:t>
            </a:r>
            <a:r>
              <a:rPr lang="en-US" dirty="0" err="1" smtClean="0"/>
              <a:t>Tolman</a:t>
            </a:r>
            <a:endParaRPr lang="en-US" dirty="0" smtClean="0"/>
          </a:p>
          <a:p>
            <a:pPr lvl="1"/>
            <a:r>
              <a:rPr lang="en-US" dirty="0" smtClean="0"/>
              <a:t>The Court found that the disinheritance clause did not express an intent to reject Probate Code Section 21110, only to express an intention not to provide any other specific gift</a:t>
            </a:r>
          </a:p>
          <a:p>
            <a:pPr lvl="2"/>
            <a:r>
              <a:rPr lang="en-US" dirty="0" smtClean="0"/>
              <a:t>Why is that not the same thing?</a:t>
            </a:r>
            <a:endParaRPr lang="en-US" dirty="0"/>
          </a:p>
        </p:txBody>
      </p:sp>
    </p:spTree>
    <p:extLst>
      <p:ext uri="{BB962C8B-B14F-4D97-AF65-F5344CB8AC3E}">
        <p14:creationId xmlns:p14="http://schemas.microsoft.com/office/powerpoint/2010/main" val="27946333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Ademption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What is </a:t>
            </a:r>
            <a:r>
              <a:rPr lang="en-US" dirty="0" err="1"/>
              <a:t>A</a:t>
            </a:r>
            <a:r>
              <a:rPr lang="en-US" dirty="0" err="1" smtClean="0"/>
              <a:t>demption</a:t>
            </a:r>
            <a:r>
              <a:rPr lang="en-US" dirty="0" smtClean="0"/>
              <a:t>?</a:t>
            </a:r>
          </a:p>
          <a:p>
            <a:pPr lvl="1"/>
            <a:r>
              <a:rPr lang="en-US" dirty="0" smtClean="0"/>
              <a:t>Traditional Rule: </a:t>
            </a:r>
            <a:r>
              <a:rPr lang="en-US" dirty="0" err="1" smtClean="0"/>
              <a:t>Ademption</a:t>
            </a:r>
            <a:r>
              <a:rPr lang="en-US" dirty="0" smtClean="0"/>
              <a:t> by extinction is when a specific devise of personal or real property is no longer the property of the testator at their death</a:t>
            </a:r>
          </a:p>
          <a:p>
            <a:pPr lvl="2"/>
            <a:r>
              <a:rPr lang="en-US" dirty="0" smtClean="0"/>
              <a:t>What is a specific gift? </a:t>
            </a:r>
          </a:p>
          <a:p>
            <a:pPr lvl="3"/>
            <a:r>
              <a:rPr lang="en-US" dirty="0" smtClean="0"/>
              <a:t>Specific gifts are gifts that are personal or real property identified with specificity, and not solely for their value </a:t>
            </a:r>
          </a:p>
          <a:p>
            <a:pPr lvl="4"/>
            <a:r>
              <a:rPr lang="en-US" dirty="0" smtClean="0"/>
              <a:t>Example: “I give my son $100”</a:t>
            </a:r>
          </a:p>
          <a:p>
            <a:pPr lvl="4"/>
            <a:r>
              <a:rPr lang="en-US" dirty="0" smtClean="0"/>
              <a:t>Example: “I give my son my rare $100 bill with the identification number 123”</a:t>
            </a:r>
          </a:p>
          <a:p>
            <a:pPr lvl="1"/>
            <a:r>
              <a:rPr lang="en-US" dirty="0" smtClean="0"/>
              <a:t>Intent Theory: If the specifically devised item is not in the testator’s estate, if the beneficiary can show that the testator wanted the beneficiary to have the value of the item or the replacement item, then the beneficiary can recover that value/item</a:t>
            </a:r>
          </a:p>
          <a:p>
            <a:pPr lvl="2"/>
            <a:r>
              <a:rPr lang="en-US" dirty="0" smtClean="0"/>
              <a:t>Example: “I give my daughter my personal residence located at 123 fake street”</a:t>
            </a:r>
          </a:p>
        </p:txBody>
      </p:sp>
    </p:spTree>
    <p:extLst>
      <p:ext uri="{BB962C8B-B14F-4D97-AF65-F5344CB8AC3E}">
        <p14:creationId xmlns:p14="http://schemas.microsoft.com/office/powerpoint/2010/main" val="31958531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Ademption</a:t>
            </a:r>
            <a:endParaRPr lang="en-US" dirty="0"/>
          </a:p>
        </p:txBody>
      </p:sp>
      <p:sp>
        <p:nvSpPr>
          <p:cNvPr id="3" name="Content Placeholder 2"/>
          <p:cNvSpPr>
            <a:spLocks noGrp="1"/>
          </p:cNvSpPr>
          <p:nvPr>
            <p:ph sz="quarter" idx="1"/>
          </p:nvPr>
        </p:nvSpPr>
        <p:spPr/>
        <p:txBody>
          <a:bodyPr/>
          <a:lstStyle/>
          <a:p>
            <a:r>
              <a:rPr lang="en-US" dirty="0" smtClean="0"/>
              <a:t>Estate of Anton</a:t>
            </a:r>
          </a:p>
          <a:p>
            <a:pPr lvl="1"/>
            <a:r>
              <a:rPr lang="en-US" dirty="0" smtClean="0"/>
              <a:t>What type of theory of </a:t>
            </a:r>
            <a:r>
              <a:rPr lang="en-US" dirty="0" err="1" smtClean="0"/>
              <a:t>ademption</a:t>
            </a:r>
            <a:r>
              <a:rPr lang="en-US" dirty="0" smtClean="0"/>
              <a:t> was used by the court?</a:t>
            </a:r>
          </a:p>
          <a:p>
            <a:pPr lvl="1"/>
            <a:r>
              <a:rPr lang="en-US" dirty="0" smtClean="0"/>
              <a:t>What needed to be shown for the </a:t>
            </a:r>
            <a:r>
              <a:rPr lang="en-US" dirty="0" err="1" smtClean="0"/>
              <a:t>ademption</a:t>
            </a:r>
            <a:r>
              <a:rPr lang="en-US" dirty="0" smtClean="0"/>
              <a:t> to not occur?</a:t>
            </a:r>
          </a:p>
          <a:p>
            <a:pPr lvl="2"/>
            <a:r>
              <a:rPr lang="en-US" dirty="0" smtClean="0"/>
              <a:t>(1) Had Capacity, (2) Testator Knew of Property Being Sold, (3) Testator Did Not Change Estate Plan</a:t>
            </a:r>
          </a:p>
          <a:p>
            <a:pPr lvl="1"/>
            <a:r>
              <a:rPr lang="en-US" dirty="0" smtClean="0"/>
              <a:t>What does this case show?</a:t>
            </a:r>
          </a:p>
          <a:p>
            <a:pPr lvl="2"/>
            <a:r>
              <a:rPr lang="en-US" dirty="0" smtClean="0"/>
              <a:t>That in intent theory jurisdictions whether a gift is considered </a:t>
            </a:r>
            <a:r>
              <a:rPr lang="en-US" dirty="0" err="1" smtClean="0"/>
              <a:t>adeemed</a:t>
            </a:r>
            <a:r>
              <a:rPr lang="en-US" dirty="0" smtClean="0"/>
              <a:t> is a very fact specific showing</a:t>
            </a:r>
            <a:endParaRPr lang="en-US" dirty="0"/>
          </a:p>
        </p:txBody>
      </p:sp>
    </p:spTree>
    <p:extLst>
      <p:ext uri="{BB962C8B-B14F-4D97-AF65-F5344CB8AC3E}">
        <p14:creationId xmlns:p14="http://schemas.microsoft.com/office/powerpoint/2010/main" val="265599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Gifts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Probate Code Section 21117</a:t>
            </a:r>
          </a:p>
          <a:p>
            <a:pPr lvl="1"/>
            <a:r>
              <a:rPr lang="en-US" dirty="0" smtClean="0"/>
              <a:t>Specific Gift: “a transfer of specifically identifiable property”</a:t>
            </a:r>
          </a:p>
          <a:p>
            <a:pPr lvl="1"/>
            <a:r>
              <a:rPr lang="en-US" dirty="0" smtClean="0"/>
              <a:t>General Gift: “a transfer from the general assets of the transferor that does not give specific property”</a:t>
            </a:r>
          </a:p>
          <a:p>
            <a:pPr lvl="1"/>
            <a:r>
              <a:rPr lang="en-US" dirty="0" smtClean="0"/>
              <a:t>Demonstrative Gift: “a general gift that specifies the fund or property from which the transfer is primarily to be made”</a:t>
            </a:r>
          </a:p>
          <a:p>
            <a:pPr lvl="1"/>
            <a:r>
              <a:rPr lang="en-US" dirty="0" smtClean="0"/>
              <a:t>General Pecuniary Gift: “a transfer of property made in an instrument that either is expressly stated as a fixed dollar amount or is a dollar amount determinable by the provisions of the instrument” (From Section 21118)</a:t>
            </a:r>
          </a:p>
          <a:p>
            <a:pPr lvl="1"/>
            <a:r>
              <a:rPr lang="en-US" dirty="0" smtClean="0"/>
              <a:t>Annuity: “a general pecuniary gift that is payable periodically.”</a:t>
            </a:r>
          </a:p>
          <a:p>
            <a:pPr lvl="1"/>
            <a:r>
              <a:rPr lang="en-US" dirty="0" smtClean="0"/>
              <a:t>Residuary Gift: “a transfer of property that remains after all specific and general gifts have been satisfied”</a:t>
            </a:r>
          </a:p>
          <a:p>
            <a:pPr lvl="1"/>
            <a:endParaRPr lang="en-US" dirty="0"/>
          </a:p>
        </p:txBody>
      </p:sp>
    </p:spTree>
    <p:extLst>
      <p:ext uri="{BB962C8B-B14F-4D97-AF65-F5344CB8AC3E}">
        <p14:creationId xmlns:p14="http://schemas.microsoft.com/office/powerpoint/2010/main" val="26397869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a:t>
            </a:r>
            <a:r>
              <a:rPr lang="en-US" dirty="0" err="1" smtClean="0"/>
              <a:t>Ademption</a:t>
            </a:r>
            <a:r>
              <a:rPr lang="en-US" dirty="0" smtClean="0"/>
              <a:t> Statute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Probate Code Section 21133 </a:t>
            </a:r>
          </a:p>
          <a:p>
            <a:pPr marL="274320" lvl="1" indent="0">
              <a:buNone/>
            </a:pPr>
            <a:r>
              <a:rPr lang="en-US" dirty="0" smtClean="0"/>
              <a:t>A </a:t>
            </a:r>
            <a:r>
              <a:rPr lang="en-US" dirty="0"/>
              <a:t>recipient of an at-death transfer of a specific gift has a right to the property specifically given, to the extent the property is owned by the transferor at the time the gift takes effect in possession or enjoyment, and all of the following: (a) Any balance of the purchase price (together with any security agreement) owing from a purchaser to the transferor at the time the gift takes effect in possession or enjoyment by reason of sale of the property. (b) Any amount of an eminent domain award for the taking of the property unpaid at the time the gift takes effect in possession or enjoyment. (c) Any proceeds unpaid at the time the gift takes effect in possession or enjoyment on fire or casualty insurance on or other recovery for injury to the property. (d) Property owned by the transferor at the time the gift takes effect in possession or enjoyment and acquired as a result of foreclosure, or obtained in lieu of foreclosure, of the security interest for a specifically given obligation.</a:t>
            </a:r>
          </a:p>
        </p:txBody>
      </p:sp>
    </p:spTree>
    <p:extLst>
      <p:ext uri="{BB962C8B-B14F-4D97-AF65-F5344CB8AC3E}">
        <p14:creationId xmlns:p14="http://schemas.microsoft.com/office/powerpoint/2010/main" val="337138475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4547</TotalTime>
  <Words>5652</Words>
  <Application>Microsoft Macintosh PowerPoint</Application>
  <PresentationFormat>On-screen Show (4:3)</PresentationFormat>
  <Paragraphs>343</Paragraphs>
  <Slides>38</Slides>
  <Notes>18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Week 5</vt:lpstr>
      <vt:lpstr>Last Week</vt:lpstr>
      <vt:lpstr>Components Of The Will</vt:lpstr>
      <vt:lpstr>Lapse</vt:lpstr>
      <vt:lpstr>Anti-Lapse</vt:lpstr>
      <vt:lpstr>Ademption</vt:lpstr>
      <vt:lpstr>Ademption</vt:lpstr>
      <vt:lpstr>Types of Gifts</vt:lpstr>
      <vt:lpstr>California Ademption Statute</vt:lpstr>
      <vt:lpstr>California Gift Satisfaction</vt:lpstr>
      <vt:lpstr>Abatement</vt:lpstr>
      <vt:lpstr>Order of Abatement</vt:lpstr>
      <vt:lpstr>Advancements</vt:lpstr>
      <vt:lpstr>Revocation of Wills</vt:lpstr>
      <vt:lpstr>Revocation By Writing</vt:lpstr>
      <vt:lpstr>Revocation By Physical Act</vt:lpstr>
      <vt:lpstr>Revocation By Physical Act</vt:lpstr>
      <vt:lpstr>Presumption Of Revocation</vt:lpstr>
      <vt:lpstr>Presumption of Revocation</vt:lpstr>
      <vt:lpstr>Revival</vt:lpstr>
      <vt:lpstr>Revival</vt:lpstr>
      <vt:lpstr>Dependent Relative Revocation</vt:lpstr>
      <vt:lpstr>Restrictions on Power of Disposition</vt:lpstr>
      <vt:lpstr>Right of Surviving Spouse to Community Property</vt:lpstr>
      <vt:lpstr>Right of Omitted Spouse</vt:lpstr>
      <vt:lpstr>Right of Omitted Spouse</vt:lpstr>
      <vt:lpstr>Right of Omitted Spouse</vt:lpstr>
      <vt:lpstr>Right of Omitted Child</vt:lpstr>
      <vt:lpstr>Right of Omitted Child</vt:lpstr>
      <vt:lpstr>Right of Omitted Child</vt:lpstr>
      <vt:lpstr>Homestead and Family Allowance</vt:lpstr>
      <vt:lpstr>Bars To Succession</vt:lpstr>
      <vt:lpstr>Felony Murder</vt:lpstr>
      <vt:lpstr>Divorce</vt:lpstr>
      <vt:lpstr>Divorce</vt:lpstr>
      <vt:lpstr>Divorce</vt:lpstr>
      <vt:lpstr>Disclaimer</vt:lpstr>
      <vt:lpstr>Elder Abuse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dc:creator>
  <cp:lastModifiedBy>Keith Davidson</cp:lastModifiedBy>
  <cp:revision>40</cp:revision>
  <dcterms:created xsi:type="dcterms:W3CDTF">2014-09-13T02:42:18Z</dcterms:created>
  <dcterms:modified xsi:type="dcterms:W3CDTF">2014-09-19T16:20:03Z</dcterms:modified>
</cp:coreProperties>
</file>