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3"/>
  </p:notesMasterIdLst>
  <p:sldIdLst>
    <p:sldId id="256" r:id="rId2"/>
    <p:sldId id="257" r:id="rId3"/>
    <p:sldId id="259" r:id="rId4"/>
    <p:sldId id="258" r:id="rId5"/>
    <p:sldId id="260" r:id="rId6"/>
    <p:sldId id="261" r:id="rId7"/>
    <p:sldId id="274" r:id="rId8"/>
    <p:sldId id="262" r:id="rId9"/>
    <p:sldId id="275" r:id="rId10"/>
    <p:sldId id="263" r:id="rId11"/>
    <p:sldId id="265" r:id="rId12"/>
    <p:sldId id="276" r:id="rId13"/>
    <p:sldId id="277" r:id="rId14"/>
    <p:sldId id="266" r:id="rId15"/>
    <p:sldId id="268" r:id="rId16"/>
    <p:sldId id="273" r:id="rId17"/>
    <p:sldId id="269" r:id="rId18"/>
    <p:sldId id="270" r:id="rId19"/>
    <p:sldId id="272" r:id="rId20"/>
    <p:sldId id="279"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2656" y="-14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713654-1CCE-41C1-AA8D-E21615E72E34}" type="datetimeFigureOut">
              <a:rPr lang="en-US" smtClean="0"/>
              <a:t>9/26/14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CEC4C4-B9F2-48DC-8AAA-623A1DDB697C}" type="slidenum">
              <a:rPr lang="en-US" smtClean="0"/>
              <a:t>‹#›</a:t>
            </a:fld>
            <a:endParaRPr lang="en-US"/>
          </a:p>
        </p:txBody>
      </p:sp>
    </p:spTree>
    <p:extLst>
      <p:ext uri="{BB962C8B-B14F-4D97-AF65-F5344CB8AC3E}">
        <p14:creationId xmlns:p14="http://schemas.microsoft.com/office/powerpoint/2010/main" val="3081691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EC4C4-B9F2-48DC-8AAA-623A1DDB697C}" type="slidenum">
              <a:rPr lang="en-US" smtClean="0"/>
              <a:t>15</a:t>
            </a:fld>
            <a:endParaRPr lang="en-US"/>
          </a:p>
        </p:txBody>
      </p:sp>
    </p:spTree>
    <p:extLst>
      <p:ext uri="{BB962C8B-B14F-4D97-AF65-F5344CB8AC3E}">
        <p14:creationId xmlns:p14="http://schemas.microsoft.com/office/powerpoint/2010/main" val="3618271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B1A68FE-3BC7-44EE-9467-7A83C831E412}" type="datetimeFigureOut">
              <a:rPr lang="en-US" smtClean="0"/>
              <a:t>9/26/14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BC6008F-B4B8-46B3-898F-9AEF33871ACE}"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1A68FE-3BC7-44EE-9467-7A83C831E412}" type="datetimeFigureOut">
              <a:rPr lang="en-US" smtClean="0"/>
              <a:t>9/26/14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6008F-B4B8-46B3-898F-9AEF33871AC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BC6008F-B4B8-46B3-898F-9AEF33871ACE}"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1A68FE-3BC7-44EE-9467-7A83C831E412}" type="datetimeFigureOut">
              <a:rPr lang="en-US" smtClean="0"/>
              <a:t>9/26/14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B1A68FE-3BC7-44EE-9467-7A83C831E412}" type="datetimeFigureOut">
              <a:rPr lang="en-US" smtClean="0"/>
              <a:t>9/26/14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BC6008F-B4B8-46B3-898F-9AEF33871ACE}"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B1A68FE-3BC7-44EE-9467-7A83C831E412}" type="datetimeFigureOut">
              <a:rPr lang="en-US" smtClean="0"/>
              <a:t>9/26/14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BC6008F-B4B8-46B3-898F-9AEF33871ACE}"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B1A68FE-3BC7-44EE-9467-7A83C831E412}" type="datetimeFigureOut">
              <a:rPr lang="en-US" smtClean="0"/>
              <a:t>9/26/14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C6008F-B4B8-46B3-898F-9AEF33871ACE}"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B1A68FE-3BC7-44EE-9467-7A83C831E412}" type="datetimeFigureOut">
              <a:rPr lang="en-US" smtClean="0"/>
              <a:t>9/26/14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BC6008F-B4B8-46B3-898F-9AEF33871ACE}"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1A68FE-3BC7-44EE-9467-7A83C831E412}" type="datetimeFigureOut">
              <a:rPr lang="en-US" smtClean="0"/>
              <a:t>9/26/14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BC6008F-B4B8-46B3-898F-9AEF33871AC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B1A68FE-3BC7-44EE-9467-7A83C831E412}" type="datetimeFigureOut">
              <a:rPr lang="en-US" smtClean="0"/>
              <a:t>9/26/14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BC6008F-B4B8-46B3-898F-9AEF33871A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BC6008F-B4B8-46B3-898F-9AEF33871ACE}"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B1A68FE-3BC7-44EE-9467-7A83C831E412}" type="datetimeFigureOut">
              <a:rPr lang="en-US" smtClean="0"/>
              <a:t>9/26/14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BC6008F-B4B8-46B3-898F-9AEF33871ACE}"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B1A68FE-3BC7-44EE-9467-7A83C831E412}" type="datetimeFigureOut">
              <a:rPr lang="en-US" smtClean="0"/>
              <a:t>9/26/14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B1A68FE-3BC7-44EE-9467-7A83C831E412}" type="datetimeFigureOut">
              <a:rPr lang="en-US" smtClean="0"/>
              <a:t>9/26/14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BC6008F-B4B8-46B3-898F-9AEF33871ACE}"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Week 6</a:t>
            </a:r>
            <a:endParaRPr lang="en-US" dirty="0"/>
          </a:p>
        </p:txBody>
      </p:sp>
    </p:spTree>
    <p:extLst>
      <p:ext uri="{BB962C8B-B14F-4D97-AF65-F5344CB8AC3E}">
        <p14:creationId xmlns:p14="http://schemas.microsoft.com/office/powerpoint/2010/main" val="1206898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to Make a Will</a:t>
            </a:r>
            <a:endParaRPr lang="en-US" dirty="0"/>
          </a:p>
        </p:txBody>
      </p:sp>
      <p:sp>
        <p:nvSpPr>
          <p:cNvPr id="3" name="Content Placeholder 2"/>
          <p:cNvSpPr>
            <a:spLocks noGrp="1"/>
          </p:cNvSpPr>
          <p:nvPr>
            <p:ph sz="quarter" idx="1"/>
          </p:nvPr>
        </p:nvSpPr>
        <p:spPr/>
        <p:txBody>
          <a:bodyPr/>
          <a:lstStyle/>
          <a:p>
            <a:r>
              <a:rPr lang="en-US" dirty="0" smtClean="0"/>
              <a:t>Brewer v. Simpson</a:t>
            </a:r>
          </a:p>
          <a:p>
            <a:pPr lvl="1"/>
            <a:r>
              <a:rPr lang="en-US" sz="2800" dirty="0" smtClean="0"/>
              <a:t>Oral agreement between husband and wife to make mutual wills </a:t>
            </a:r>
          </a:p>
          <a:p>
            <a:pPr lvl="2"/>
            <a:r>
              <a:rPr lang="en-US" sz="2800" dirty="0" smtClean="0"/>
              <a:t>Wills left the entirety of both estates to the surviving spouse, and then half to each spouses family</a:t>
            </a:r>
          </a:p>
          <a:p>
            <a:pPr lvl="2"/>
            <a:r>
              <a:rPr lang="en-US" sz="2800" dirty="0" smtClean="0"/>
              <a:t>What evidence was that there was a contract to make a will?</a:t>
            </a:r>
          </a:p>
        </p:txBody>
      </p:sp>
    </p:spTree>
    <p:extLst>
      <p:ext uri="{BB962C8B-B14F-4D97-AF65-F5344CB8AC3E}">
        <p14:creationId xmlns:p14="http://schemas.microsoft.com/office/powerpoint/2010/main" val="102781912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to Make a Will</a:t>
            </a:r>
            <a:endParaRPr lang="en-US" dirty="0"/>
          </a:p>
        </p:txBody>
      </p:sp>
      <p:sp>
        <p:nvSpPr>
          <p:cNvPr id="3" name="Content Placeholder 2"/>
          <p:cNvSpPr>
            <a:spLocks noGrp="1"/>
          </p:cNvSpPr>
          <p:nvPr>
            <p:ph sz="quarter" idx="1"/>
          </p:nvPr>
        </p:nvSpPr>
        <p:spPr/>
        <p:txBody>
          <a:bodyPr/>
          <a:lstStyle/>
          <a:p>
            <a:r>
              <a:rPr lang="en-US" dirty="0" smtClean="0"/>
              <a:t>Stewart v. Seward</a:t>
            </a:r>
          </a:p>
          <a:p>
            <a:pPr lvl="1"/>
            <a:r>
              <a:rPr lang="en-US" dirty="0" smtClean="0"/>
              <a:t>Spouse orally promised to leave real property to decedent’s grandchildren and daughter in exchange for decedent keeping the real property in joint tenancy</a:t>
            </a:r>
          </a:p>
          <a:p>
            <a:pPr lvl="2"/>
            <a:r>
              <a:rPr lang="en-US" dirty="0" smtClean="0"/>
              <a:t>Spouse left the real property to grandchildren but not to daughter</a:t>
            </a:r>
          </a:p>
          <a:p>
            <a:pPr lvl="3"/>
            <a:r>
              <a:rPr lang="en-US" dirty="0" smtClean="0"/>
              <a:t>Daughter’s claim was governed by 1 year statute of limitation</a:t>
            </a:r>
          </a:p>
          <a:p>
            <a:pPr lvl="4"/>
            <a:r>
              <a:rPr lang="en-US" dirty="0" smtClean="0"/>
              <a:t>What about equity?</a:t>
            </a:r>
          </a:p>
          <a:p>
            <a:pPr lvl="4"/>
            <a:r>
              <a:rPr lang="en-US" dirty="0" smtClean="0"/>
              <a:t>What about testator’s intent?</a:t>
            </a:r>
            <a:endParaRPr lang="en-US" dirty="0"/>
          </a:p>
        </p:txBody>
      </p:sp>
    </p:spTree>
    <p:extLst>
      <p:ext uri="{BB962C8B-B14F-4D97-AF65-F5344CB8AC3E}">
        <p14:creationId xmlns:p14="http://schemas.microsoft.com/office/powerpoint/2010/main" val="163359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to Make a Will</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Civil Code Section 366.2:</a:t>
            </a:r>
          </a:p>
          <a:p>
            <a:pPr marL="514350" indent="-514350">
              <a:buAutoNum type="alphaLcParenBoth"/>
            </a:pPr>
            <a:r>
              <a:rPr lang="en-US" dirty="0" smtClean="0"/>
              <a:t>If a person against whom an action may be brought on a liability of the person, whether arising in contract, tort, or otherwise, and whether accrued or not accrued, dies before the expiration of the applicable limitations period, and the cause of action survives, an action may be commenced within one year after the date of death, and the limitations period that would have been applicable does not apply.</a:t>
            </a:r>
          </a:p>
          <a:p>
            <a:pPr marL="514350" indent="-514350">
              <a:buAutoNum type="alphaLcParenBoth"/>
            </a:pPr>
            <a:r>
              <a:rPr lang="en-US" dirty="0" smtClean="0"/>
              <a:t>The limitations period provided in this section for commencement of an action shall not be tolled or extended for any reason except as provided in any of the following, where applicable</a:t>
            </a:r>
          </a:p>
        </p:txBody>
      </p:sp>
    </p:spTree>
    <p:extLst>
      <p:ext uri="{BB962C8B-B14F-4D97-AF65-F5344CB8AC3E}">
        <p14:creationId xmlns:p14="http://schemas.microsoft.com/office/powerpoint/2010/main" val="649396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to Make a Will</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Civil Code Section 366.3</a:t>
            </a:r>
          </a:p>
          <a:p>
            <a:pPr marL="514350" indent="-514350">
              <a:buAutoNum type="alphaLcParenBoth"/>
            </a:pPr>
            <a:r>
              <a:rPr lang="en-US" dirty="0" smtClean="0"/>
              <a:t>If a person has a claim that arises from a promise or agreement with a decedent to distribution from an estate or trust or under another instrument, whether the promise or agreement was made orally or in writing, an action to to enforce the claim to distribution may be commenced within one year after the date of death, and the limitations period that would have been applicable does not apply.</a:t>
            </a:r>
          </a:p>
          <a:p>
            <a:pPr marL="514350" indent="-514350">
              <a:buAutoNum type="alphaLcParenBoth"/>
            </a:pPr>
            <a:r>
              <a:rPr lang="en-US" dirty="0" smtClean="0"/>
              <a:t>The limitations period provided in this section for commencement of an action shall not be tolled or extended for any reason…</a:t>
            </a:r>
            <a:endParaRPr lang="en-US" dirty="0"/>
          </a:p>
        </p:txBody>
      </p:sp>
    </p:spTree>
    <p:extLst>
      <p:ext uri="{BB962C8B-B14F-4D97-AF65-F5344CB8AC3E}">
        <p14:creationId xmlns:p14="http://schemas.microsoft.com/office/powerpoint/2010/main" val="2167307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Non-Married Partner Rights</a:t>
            </a:r>
            <a:endParaRPr lang="en-US" dirty="0"/>
          </a:p>
        </p:txBody>
      </p:sp>
      <p:sp>
        <p:nvSpPr>
          <p:cNvPr id="3" name="Content Placeholder 2"/>
          <p:cNvSpPr>
            <a:spLocks noGrp="1"/>
          </p:cNvSpPr>
          <p:nvPr>
            <p:ph sz="quarter" idx="1"/>
          </p:nvPr>
        </p:nvSpPr>
        <p:spPr/>
        <p:txBody>
          <a:bodyPr>
            <a:normAutofit/>
          </a:bodyPr>
          <a:lstStyle/>
          <a:p>
            <a:r>
              <a:rPr lang="en-US" sz="2800" dirty="0" smtClean="0"/>
              <a:t>Marvin v. Marvin</a:t>
            </a:r>
          </a:p>
          <a:p>
            <a:pPr lvl="1"/>
            <a:r>
              <a:rPr lang="en-US" sz="2800" dirty="0" smtClean="0"/>
              <a:t>Express Contract</a:t>
            </a:r>
          </a:p>
          <a:p>
            <a:pPr lvl="1"/>
            <a:r>
              <a:rPr lang="en-US" sz="2800" dirty="0" smtClean="0"/>
              <a:t>Implied Contract</a:t>
            </a:r>
          </a:p>
          <a:p>
            <a:pPr lvl="2"/>
            <a:r>
              <a:rPr lang="en-US" sz="2800" dirty="0" smtClean="0"/>
              <a:t>Determined by behavior of parties</a:t>
            </a:r>
          </a:p>
          <a:p>
            <a:pPr lvl="2"/>
            <a:r>
              <a:rPr lang="en-US" sz="2800" dirty="0" smtClean="0"/>
              <a:t>Does this mean that if you live with another person that any property you acquire becomes community property?</a:t>
            </a:r>
            <a:endParaRPr lang="en-US" sz="2800" dirty="0"/>
          </a:p>
        </p:txBody>
      </p:sp>
    </p:spTree>
    <p:extLst>
      <p:ext uri="{BB962C8B-B14F-4D97-AF65-F5344CB8AC3E}">
        <p14:creationId xmlns:p14="http://schemas.microsoft.com/office/powerpoint/2010/main" val="3329382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Attorney Malpractice </a:t>
            </a:r>
            <a:r>
              <a:rPr lang="en-US" dirty="0"/>
              <a:t>F</a:t>
            </a:r>
            <a:r>
              <a:rPr lang="en-US" dirty="0" smtClean="0"/>
              <a:t>or Will Drafting</a:t>
            </a:r>
            <a:endParaRPr lang="en-US" dirty="0"/>
          </a:p>
        </p:txBody>
      </p:sp>
      <p:sp>
        <p:nvSpPr>
          <p:cNvPr id="3" name="Content Placeholder 2"/>
          <p:cNvSpPr>
            <a:spLocks noGrp="1"/>
          </p:cNvSpPr>
          <p:nvPr>
            <p:ph sz="quarter" idx="1"/>
          </p:nvPr>
        </p:nvSpPr>
        <p:spPr/>
        <p:txBody>
          <a:bodyPr>
            <a:normAutofit/>
          </a:bodyPr>
          <a:lstStyle/>
          <a:p>
            <a:r>
              <a:rPr lang="en-US" sz="2800" dirty="0" smtClean="0"/>
              <a:t>What is legal malpractice?</a:t>
            </a:r>
          </a:p>
          <a:p>
            <a:pPr lvl="1"/>
            <a:r>
              <a:rPr lang="en-US" sz="2800" dirty="0" smtClean="0"/>
              <a:t>Duty</a:t>
            </a:r>
          </a:p>
          <a:p>
            <a:pPr lvl="1"/>
            <a:r>
              <a:rPr lang="en-US" sz="2800" dirty="0" smtClean="0"/>
              <a:t>Breach of Duty</a:t>
            </a:r>
          </a:p>
          <a:p>
            <a:pPr lvl="1"/>
            <a:r>
              <a:rPr lang="en-US" sz="2800" dirty="0" smtClean="0"/>
              <a:t>Cause</a:t>
            </a:r>
          </a:p>
          <a:p>
            <a:pPr lvl="1"/>
            <a:r>
              <a:rPr lang="en-US" sz="2800" dirty="0" smtClean="0"/>
              <a:t>Damage </a:t>
            </a:r>
          </a:p>
          <a:p>
            <a:r>
              <a:rPr lang="en-US" sz="2800" dirty="0" smtClean="0"/>
              <a:t>What is the hardest thing to show in malpractice for will drafting cases?</a:t>
            </a:r>
          </a:p>
          <a:p>
            <a:pPr lvl="1"/>
            <a:r>
              <a:rPr lang="en-US" sz="2800" dirty="0" smtClean="0"/>
              <a:t>Duty</a:t>
            </a:r>
          </a:p>
        </p:txBody>
      </p:sp>
    </p:spTree>
    <p:extLst>
      <p:ext uri="{BB962C8B-B14F-4D97-AF65-F5344CB8AC3E}">
        <p14:creationId xmlns:p14="http://schemas.microsoft.com/office/powerpoint/2010/main" val="2235975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Does the Drafting Attorney Owe a Duty To?</a:t>
            </a:r>
            <a:endParaRPr lang="en-US" dirty="0"/>
          </a:p>
        </p:txBody>
      </p:sp>
      <p:sp>
        <p:nvSpPr>
          <p:cNvPr id="3" name="Content Placeholder 2"/>
          <p:cNvSpPr>
            <a:spLocks noGrp="1"/>
          </p:cNvSpPr>
          <p:nvPr>
            <p:ph sz="quarter" idx="1"/>
          </p:nvPr>
        </p:nvSpPr>
        <p:spPr/>
        <p:txBody>
          <a:bodyPr>
            <a:normAutofit/>
          </a:bodyPr>
          <a:lstStyle/>
          <a:p>
            <a:r>
              <a:rPr lang="en-US" dirty="0"/>
              <a:t>Lucas v. Hamm</a:t>
            </a:r>
          </a:p>
          <a:p>
            <a:pPr lvl="1"/>
            <a:r>
              <a:rPr lang="en-US" dirty="0" smtClean="0"/>
              <a:t>Are intended beneficiaries owed a duty?</a:t>
            </a:r>
            <a:endParaRPr lang="en-US" dirty="0"/>
          </a:p>
          <a:p>
            <a:pPr lvl="2"/>
            <a:r>
              <a:rPr lang="en-US" dirty="0" smtClean="0"/>
              <a:t>Yes</a:t>
            </a:r>
            <a:endParaRPr lang="en-US" dirty="0"/>
          </a:p>
          <a:p>
            <a:pPr lvl="3"/>
            <a:r>
              <a:rPr lang="en-US" dirty="0"/>
              <a:t>Why weren’t these intended beneficiaries allowed to pursue their suit?</a:t>
            </a:r>
          </a:p>
          <a:p>
            <a:r>
              <a:rPr lang="en-US" dirty="0"/>
              <a:t>Chang v. Lederman</a:t>
            </a:r>
          </a:p>
          <a:p>
            <a:pPr lvl="1"/>
            <a:r>
              <a:rPr lang="en-US" dirty="0" smtClean="0"/>
              <a:t>Are perspective beneficiaries of a desired will owed a duty?</a:t>
            </a:r>
          </a:p>
          <a:p>
            <a:pPr lvl="2"/>
            <a:r>
              <a:rPr lang="en-US" dirty="0" smtClean="0"/>
              <a:t>No</a:t>
            </a:r>
          </a:p>
          <a:p>
            <a:pPr lvl="1"/>
            <a:r>
              <a:rPr lang="en-US" dirty="0" smtClean="0"/>
              <a:t>Are intended beneficiaries of a previous drafted document owed a duty?</a:t>
            </a:r>
          </a:p>
          <a:p>
            <a:pPr lvl="2"/>
            <a:r>
              <a:rPr lang="en-US" dirty="0" smtClean="0"/>
              <a:t>No</a:t>
            </a:r>
            <a:endParaRPr lang="en-US" dirty="0"/>
          </a:p>
        </p:txBody>
      </p:sp>
    </p:spTree>
    <p:extLst>
      <p:ext uri="{BB962C8B-B14F-4D97-AF65-F5344CB8AC3E}">
        <p14:creationId xmlns:p14="http://schemas.microsoft.com/office/powerpoint/2010/main" val="1679452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Contest Actions</a:t>
            </a:r>
            <a:endParaRPr lang="en-US" dirty="0"/>
          </a:p>
        </p:txBody>
      </p:sp>
      <p:sp>
        <p:nvSpPr>
          <p:cNvPr id="3" name="Content Placeholder 2"/>
          <p:cNvSpPr>
            <a:spLocks noGrp="1"/>
          </p:cNvSpPr>
          <p:nvPr>
            <p:ph sz="quarter" idx="1"/>
          </p:nvPr>
        </p:nvSpPr>
        <p:spPr/>
        <p:txBody>
          <a:bodyPr/>
          <a:lstStyle/>
          <a:p>
            <a:r>
              <a:rPr lang="en-US" dirty="0" smtClean="0"/>
              <a:t>Petition for Probate</a:t>
            </a:r>
          </a:p>
          <a:p>
            <a:r>
              <a:rPr lang="en-US" dirty="0" smtClean="0"/>
              <a:t>Will Contest Complaint</a:t>
            </a:r>
            <a:endParaRPr lang="en-US" dirty="0"/>
          </a:p>
        </p:txBody>
      </p:sp>
    </p:spTree>
    <p:extLst>
      <p:ext uri="{BB962C8B-B14F-4D97-AF65-F5344CB8AC3E}">
        <p14:creationId xmlns:p14="http://schemas.microsoft.com/office/powerpoint/2010/main" val="3139436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Petition For Probate</a:t>
            </a:r>
            <a:endParaRPr lang="en-US" dirty="0"/>
          </a:p>
        </p:txBody>
      </p:sp>
      <p:sp>
        <p:nvSpPr>
          <p:cNvPr id="3" name="Content Placeholder 2"/>
          <p:cNvSpPr>
            <a:spLocks noGrp="1"/>
          </p:cNvSpPr>
          <p:nvPr>
            <p:ph sz="quarter" idx="1"/>
          </p:nvPr>
        </p:nvSpPr>
        <p:spPr/>
        <p:txBody>
          <a:bodyPr/>
          <a:lstStyle/>
          <a:p>
            <a:pPr marL="0" indent="0">
              <a:buNone/>
            </a:pPr>
            <a:r>
              <a:rPr lang="en-US" sz="3200" b="1" dirty="0" smtClean="0"/>
              <a:t>“A Will is not a Will unless a court will declare it a Will.”</a:t>
            </a:r>
            <a:r>
              <a:rPr lang="en-US" b="1" dirty="0" smtClean="0"/>
              <a:t> </a:t>
            </a:r>
            <a:r>
              <a:rPr lang="en-US" dirty="0" smtClean="0"/>
              <a:t>–Professor Keith Davidson</a:t>
            </a:r>
            <a:endParaRPr lang="en-US" dirty="0"/>
          </a:p>
        </p:txBody>
      </p:sp>
    </p:spTree>
    <p:extLst>
      <p:ext uri="{BB962C8B-B14F-4D97-AF65-F5344CB8AC3E}">
        <p14:creationId xmlns:p14="http://schemas.microsoft.com/office/powerpoint/2010/main" val="2245988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Contest Complaint</a:t>
            </a:r>
            <a:endParaRPr lang="en-US" dirty="0"/>
          </a:p>
        </p:txBody>
      </p:sp>
      <p:sp>
        <p:nvSpPr>
          <p:cNvPr id="3" name="Content Placeholder 2"/>
          <p:cNvSpPr>
            <a:spLocks noGrp="1"/>
          </p:cNvSpPr>
          <p:nvPr>
            <p:ph sz="quarter" idx="1"/>
          </p:nvPr>
        </p:nvSpPr>
        <p:spPr/>
        <p:txBody>
          <a:bodyPr/>
          <a:lstStyle/>
          <a:p>
            <a:r>
              <a:rPr lang="en-US" sz="2800" dirty="0" smtClean="0"/>
              <a:t>Swift v. Superior Court</a:t>
            </a:r>
          </a:p>
          <a:p>
            <a:pPr lvl="1"/>
            <a:r>
              <a:rPr lang="en-US" sz="2800" dirty="0" smtClean="0"/>
              <a:t>What is the standard for answering a petition for probate of a will in this case?</a:t>
            </a:r>
          </a:p>
          <a:p>
            <a:pPr lvl="2"/>
            <a:r>
              <a:rPr lang="en-US" sz="2800" dirty="0" smtClean="0"/>
              <a:t>Very liberal</a:t>
            </a:r>
          </a:p>
          <a:p>
            <a:pPr lvl="1"/>
            <a:r>
              <a:rPr lang="en-US" sz="3000" dirty="0" smtClean="0"/>
              <a:t>Is this a good standard?</a:t>
            </a:r>
          </a:p>
          <a:p>
            <a:pPr marL="274320" lvl="1" indent="0">
              <a:buNone/>
            </a:pPr>
            <a:endParaRPr lang="en-US" sz="3000" dirty="0" smtClean="0"/>
          </a:p>
          <a:p>
            <a:pPr lvl="2"/>
            <a:endParaRPr lang="en-US" dirty="0"/>
          </a:p>
        </p:txBody>
      </p:sp>
    </p:spTree>
    <p:extLst>
      <p:ext uri="{BB962C8B-B14F-4D97-AF65-F5344CB8AC3E}">
        <p14:creationId xmlns:p14="http://schemas.microsoft.com/office/powerpoint/2010/main" val="2437108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sz="quarter" idx="1"/>
          </p:nvPr>
        </p:nvSpPr>
        <p:spPr/>
        <p:txBody>
          <a:bodyPr>
            <a:normAutofit/>
          </a:bodyPr>
          <a:lstStyle/>
          <a:p>
            <a:r>
              <a:rPr lang="en-US" dirty="0" smtClean="0"/>
              <a:t>How to make a will</a:t>
            </a:r>
          </a:p>
          <a:p>
            <a:pPr lvl="1"/>
            <a:r>
              <a:rPr lang="en-US" dirty="0" err="1" smtClean="0"/>
              <a:t>Intentionalities</a:t>
            </a:r>
            <a:r>
              <a:rPr lang="en-US" dirty="0" smtClean="0"/>
              <a:t> and formalities</a:t>
            </a:r>
          </a:p>
          <a:p>
            <a:r>
              <a:rPr lang="en-US" dirty="0" smtClean="0"/>
              <a:t>Interpreting the will</a:t>
            </a:r>
          </a:p>
          <a:p>
            <a:r>
              <a:rPr lang="en-US" dirty="0" smtClean="0"/>
              <a:t>Revoking the will</a:t>
            </a:r>
          </a:p>
          <a:p>
            <a:r>
              <a:rPr lang="en-US" dirty="0" smtClean="0"/>
              <a:t>Reviving the will</a:t>
            </a:r>
          </a:p>
          <a:p>
            <a:pPr lvl="1"/>
            <a:r>
              <a:rPr lang="en-US" dirty="0" smtClean="0"/>
              <a:t>Dependent Relative Revocation</a:t>
            </a:r>
          </a:p>
          <a:p>
            <a:pPr lvl="2"/>
            <a:r>
              <a:rPr lang="en-US" dirty="0" smtClean="0"/>
              <a:t>Will + Revocation + </a:t>
            </a:r>
            <a:r>
              <a:rPr lang="en-US" dirty="0" err="1" smtClean="0"/>
              <a:t>Oopsie</a:t>
            </a:r>
            <a:endParaRPr lang="en-US" dirty="0" smtClean="0"/>
          </a:p>
          <a:p>
            <a:r>
              <a:rPr lang="en-US" dirty="0" smtClean="0"/>
              <a:t>Restrictions on disposition</a:t>
            </a:r>
          </a:p>
          <a:p>
            <a:r>
              <a:rPr lang="en-US" dirty="0" smtClean="0"/>
              <a:t>Bars to succession</a:t>
            </a:r>
            <a:endParaRPr lang="en-US" dirty="0"/>
          </a:p>
        </p:txBody>
      </p:sp>
    </p:spTree>
    <p:extLst>
      <p:ext uri="{BB962C8B-B14F-4D97-AF65-F5344CB8AC3E}">
        <p14:creationId xmlns:p14="http://schemas.microsoft.com/office/powerpoint/2010/main" val="515135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Contest Complaint</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92500" lnSpcReduction="10000"/>
          </a:bodyPr>
          <a:lstStyle/>
          <a:p>
            <a:r>
              <a:rPr lang="en-US" dirty="0" smtClean="0"/>
              <a:t>Probate Code Section 8250(a)</a:t>
            </a:r>
          </a:p>
          <a:p>
            <a:pPr lvl="1"/>
            <a:r>
              <a:rPr lang="en-US" sz="2300" dirty="0" smtClean="0"/>
              <a:t>(a) When a  will is contested under Section 8004, the contestant shall file with the court an objection to probate of the will. Thereafter, a summons shall be issued and served,</a:t>
            </a:r>
            <a:r>
              <a:rPr lang="en-US" sz="2300" dirty="0"/>
              <a:t> </a:t>
            </a:r>
            <a:r>
              <a:rPr lang="en-US" sz="2300" dirty="0" smtClean="0"/>
              <a:t>with notice of hearing of a petition for administration of the decedent’s estate…[t]he summons shall contain a direction that the persons summoned file with the court a written pleading in response to the contest within 30 days after service of the summons.</a:t>
            </a:r>
          </a:p>
          <a:p>
            <a:r>
              <a:rPr lang="en-US" dirty="0" smtClean="0"/>
              <a:t>Probate Code Section 8250’s 1,2,3,4</a:t>
            </a:r>
          </a:p>
          <a:p>
            <a:pPr marL="731520" lvl="1" indent="-457200">
              <a:buFont typeface="+mj-lt"/>
              <a:buAutoNum type="arabicPeriod"/>
            </a:pPr>
            <a:r>
              <a:rPr lang="en-US" sz="2700" dirty="0" smtClean="0"/>
              <a:t>Petition</a:t>
            </a:r>
          </a:p>
          <a:p>
            <a:pPr marL="731520" lvl="1" indent="-457200">
              <a:buFont typeface="+mj-lt"/>
              <a:buAutoNum type="arabicPeriod"/>
            </a:pPr>
            <a:r>
              <a:rPr lang="en-US" sz="2700" dirty="0" smtClean="0"/>
              <a:t>Objection</a:t>
            </a:r>
          </a:p>
          <a:p>
            <a:pPr marL="731520" lvl="1" indent="-457200">
              <a:buFont typeface="+mj-lt"/>
              <a:buAutoNum type="arabicPeriod"/>
            </a:pPr>
            <a:r>
              <a:rPr lang="en-US" sz="2700" dirty="0" smtClean="0"/>
              <a:t>Summons</a:t>
            </a:r>
          </a:p>
          <a:p>
            <a:pPr marL="731520" lvl="1" indent="-457200">
              <a:buFont typeface="+mj-lt"/>
              <a:buAutoNum type="arabicPeriod"/>
            </a:pPr>
            <a:r>
              <a:rPr lang="en-US" sz="2700" dirty="0" smtClean="0"/>
              <a:t>Response</a:t>
            </a:r>
            <a:endParaRPr lang="en-US" sz="2700" dirty="0"/>
          </a:p>
        </p:txBody>
      </p:sp>
    </p:spTree>
    <p:extLst>
      <p:ext uri="{BB962C8B-B14F-4D97-AF65-F5344CB8AC3E}">
        <p14:creationId xmlns:p14="http://schemas.microsoft.com/office/powerpoint/2010/main" val="3155010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Contest Complaint</a:t>
            </a:r>
            <a:endParaRPr lang="en-US" dirty="0"/>
          </a:p>
        </p:txBody>
      </p:sp>
      <p:sp>
        <p:nvSpPr>
          <p:cNvPr id="3" name="Content Placeholder 2"/>
          <p:cNvSpPr>
            <a:spLocks noGrp="1"/>
          </p:cNvSpPr>
          <p:nvPr>
            <p:ph sz="quarter" idx="1"/>
          </p:nvPr>
        </p:nvSpPr>
        <p:spPr/>
        <p:txBody>
          <a:bodyPr>
            <a:normAutofit/>
          </a:bodyPr>
          <a:lstStyle/>
          <a:p>
            <a:r>
              <a:rPr lang="en-US" dirty="0" smtClean="0"/>
              <a:t>Probate Code Section 8252(a):</a:t>
            </a:r>
          </a:p>
          <a:p>
            <a:pPr marL="64008" indent="0">
              <a:buNone/>
            </a:pPr>
            <a:r>
              <a:rPr lang="en-US" dirty="0"/>
              <a:t>(a) At the trial, the proponents of the will have the burden of proof of due execution. The contestants of the will have the burden of proof of lack of testamentary intent or capacity, undue influence, fraud, duress, mistake, or revocation. If the will is opposed by the petition for probate of a later will revoking the former, it shall be determined first whether the later will is entitled to probate.</a:t>
            </a:r>
          </a:p>
        </p:txBody>
      </p:sp>
    </p:spTree>
    <p:extLst>
      <p:ext uri="{BB962C8B-B14F-4D97-AF65-F5344CB8AC3E}">
        <p14:creationId xmlns:p14="http://schemas.microsoft.com/office/powerpoint/2010/main" val="2430113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Lawsuits</a:t>
            </a:r>
            <a:endParaRPr lang="en-US" dirty="0"/>
          </a:p>
        </p:txBody>
      </p:sp>
      <p:sp>
        <p:nvSpPr>
          <p:cNvPr id="3" name="Content Placeholder 2"/>
          <p:cNvSpPr>
            <a:spLocks noGrp="1"/>
          </p:cNvSpPr>
          <p:nvPr>
            <p:ph sz="quarter" idx="1"/>
          </p:nvPr>
        </p:nvSpPr>
        <p:spPr/>
        <p:txBody>
          <a:bodyPr/>
          <a:lstStyle/>
          <a:p>
            <a:r>
              <a:rPr lang="en-US" dirty="0" smtClean="0"/>
              <a:t>Claims against estate or beneficiaries</a:t>
            </a:r>
          </a:p>
          <a:p>
            <a:r>
              <a:rPr lang="en-US" dirty="0" smtClean="0"/>
              <a:t>Will contest actions</a:t>
            </a:r>
            <a:endParaRPr lang="en-US" dirty="0"/>
          </a:p>
        </p:txBody>
      </p:sp>
    </p:spTree>
    <p:extLst>
      <p:ext uri="{BB962C8B-B14F-4D97-AF65-F5344CB8AC3E}">
        <p14:creationId xmlns:p14="http://schemas.microsoft.com/office/powerpoint/2010/main" val="3911561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Lawsuits Against Estate or Beneficiaries</a:t>
            </a:r>
            <a:endParaRPr lang="en-US" dirty="0"/>
          </a:p>
        </p:txBody>
      </p:sp>
      <p:sp>
        <p:nvSpPr>
          <p:cNvPr id="3" name="Content Placeholder 2"/>
          <p:cNvSpPr>
            <a:spLocks noGrp="1"/>
          </p:cNvSpPr>
          <p:nvPr>
            <p:ph sz="quarter" idx="1"/>
          </p:nvPr>
        </p:nvSpPr>
        <p:spPr/>
        <p:txBody>
          <a:bodyPr/>
          <a:lstStyle/>
          <a:p>
            <a:r>
              <a:rPr lang="en-US" dirty="0" smtClean="0"/>
              <a:t>Tortious interference with an expected inheritance</a:t>
            </a:r>
          </a:p>
          <a:p>
            <a:r>
              <a:rPr lang="en-US" dirty="0" smtClean="0"/>
              <a:t>Elder Abuse</a:t>
            </a:r>
          </a:p>
          <a:p>
            <a:r>
              <a:rPr lang="en-US" dirty="0" smtClean="0"/>
              <a:t>Contract to make a will</a:t>
            </a:r>
          </a:p>
          <a:p>
            <a:r>
              <a:rPr lang="en-US" dirty="0" smtClean="0"/>
              <a:t>Non-married </a:t>
            </a:r>
            <a:r>
              <a:rPr lang="en-US" dirty="0"/>
              <a:t>p</a:t>
            </a:r>
            <a:r>
              <a:rPr lang="en-US" dirty="0" smtClean="0"/>
              <a:t>artners rights</a:t>
            </a:r>
          </a:p>
          <a:p>
            <a:r>
              <a:rPr lang="en-US" dirty="0" smtClean="0"/>
              <a:t>Creditor claims</a:t>
            </a:r>
          </a:p>
          <a:p>
            <a:r>
              <a:rPr lang="en-US" dirty="0" smtClean="0"/>
              <a:t>Attorney malpractice for will drafting</a:t>
            </a:r>
          </a:p>
          <a:p>
            <a:endParaRPr lang="en-US" dirty="0"/>
          </a:p>
        </p:txBody>
      </p:sp>
    </p:spTree>
    <p:extLst>
      <p:ext uri="{BB962C8B-B14F-4D97-AF65-F5344CB8AC3E}">
        <p14:creationId xmlns:p14="http://schemas.microsoft.com/office/powerpoint/2010/main" val="381730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Tortious Interference With An Expected Inheritance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Does not challenge the probate of a Will</a:t>
            </a:r>
          </a:p>
          <a:p>
            <a:pPr lvl="1"/>
            <a:r>
              <a:rPr lang="en-US" dirty="0" smtClean="0"/>
              <a:t>Seeks recover of their expected inheritance from the wrongdoer</a:t>
            </a:r>
          </a:p>
          <a:p>
            <a:r>
              <a:rPr lang="en-US" dirty="0" smtClean="0"/>
              <a:t>Beckwith v. Dahl</a:t>
            </a:r>
          </a:p>
          <a:p>
            <a:pPr lvl="2"/>
            <a:r>
              <a:rPr lang="en-US" dirty="0" smtClean="0"/>
              <a:t>What constitutes IIEI?</a:t>
            </a:r>
          </a:p>
          <a:p>
            <a:pPr lvl="3"/>
            <a:r>
              <a:rPr lang="en-US" dirty="0" smtClean="0"/>
              <a:t>Necessary to afford an injured plaintiff a remedy</a:t>
            </a:r>
          </a:p>
          <a:p>
            <a:pPr lvl="3"/>
            <a:r>
              <a:rPr lang="en-US" dirty="0" smtClean="0"/>
              <a:t>Expectancy </a:t>
            </a:r>
            <a:r>
              <a:rPr lang="en-US" dirty="0"/>
              <a:t>of inheritance</a:t>
            </a:r>
          </a:p>
          <a:p>
            <a:pPr lvl="3"/>
            <a:r>
              <a:rPr lang="en-US" dirty="0"/>
              <a:t>Causation</a:t>
            </a:r>
          </a:p>
          <a:p>
            <a:pPr lvl="3"/>
            <a:r>
              <a:rPr lang="en-US" dirty="0"/>
              <a:t>Intent</a:t>
            </a:r>
          </a:p>
          <a:p>
            <a:pPr lvl="3"/>
            <a:r>
              <a:rPr lang="en-US" dirty="0" smtClean="0"/>
              <a:t>Interference </a:t>
            </a:r>
            <a:r>
              <a:rPr lang="en-US" dirty="0"/>
              <a:t>conducted by some independently tortious </a:t>
            </a:r>
            <a:r>
              <a:rPr lang="en-US" dirty="0" smtClean="0"/>
              <a:t>means</a:t>
            </a:r>
          </a:p>
          <a:p>
            <a:pPr lvl="4"/>
            <a:r>
              <a:rPr lang="en-US" dirty="0" smtClean="0"/>
              <a:t>Underlying </a:t>
            </a:r>
            <a:r>
              <a:rPr lang="en-US" dirty="0"/>
              <a:t>conduct must be wrong other than the interference </a:t>
            </a:r>
            <a:r>
              <a:rPr lang="en-US" dirty="0" smtClean="0"/>
              <a:t>itself</a:t>
            </a:r>
            <a:endParaRPr lang="en-US" dirty="0"/>
          </a:p>
          <a:p>
            <a:pPr lvl="4"/>
            <a:r>
              <a:rPr lang="en-US" dirty="0"/>
              <a:t>Must be directed at someone other than plaintiff, the beneficiary is not effected, the testator is</a:t>
            </a:r>
          </a:p>
          <a:p>
            <a:pPr lvl="3"/>
            <a:r>
              <a:rPr lang="en-US" dirty="0" smtClean="0"/>
              <a:t>Damage</a:t>
            </a:r>
            <a:endParaRPr lang="en-US" dirty="0"/>
          </a:p>
        </p:txBody>
      </p:sp>
    </p:spTree>
    <p:extLst>
      <p:ext uri="{BB962C8B-B14F-4D97-AF65-F5344CB8AC3E}">
        <p14:creationId xmlns:p14="http://schemas.microsoft.com/office/powerpoint/2010/main" val="18678477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Elder Abuse</a:t>
            </a:r>
            <a:endParaRPr lang="en-US" dirty="0"/>
          </a:p>
        </p:txBody>
      </p:sp>
      <p:sp>
        <p:nvSpPr>
          <p:cNvPr id="3" name="Content Placeholder 2"/>
          <p:cNvSpPr>
            <a:spLocks noGrp="1"/>
          </p:cNvSpPr>
          <p:nvPr>
            <p:ph sz="quarter" idx="1"/>
          </p:nvPr>
        </p:nvSpPr>
        <p:spPr>
          <a:xfrm>
            <a:off x="457200" y="1447800"/>
            <a:ext cx="8229600" cy="5715000"/>
          </a:xfrm>
        </p:spPr>
        <p:txBody>
          <a:bodyPr>
            <a:noAutofit/>
          </a:bodyPr>
          <a:lstStyle/>
          <a:p>
            <a:r>
              <a:rPr lang="en-US" sz="2100" dirty="0" smtClean="0"/>
              <a:t>Welfare and Institutions Code Section 15610.30 (a)</a:t>
            </a:r>
          </a:p>
          <a:p>
            <a:pPr marL="64008" indent="0">
              <a:buNone/>
            </a:pPr>
            <a:r>
              <a:rPr lang="en-US" sz="2100" dirty="0" smtClean="0"/>
              <a:t>	</a:t>
            </a:r>
            <a:r>
              <a:rPr lang="en-US" sz="2100" b="1" dirty="0" smtClean="0"/>
              <a:t>(a)“Financial </a:t>
            </a:r>
            <a:r>
              <a:rPr lang="en-US" sz="2100" b="1" dirty="0"/>
              <a:t>abuse” of an elder or dependent adult occurs when a person or entity does any of the following</a:t>
            </a:r>
            <a:r>
              <a:rPr lang="en-US" sz="2100" b="1" dirty="0" smtClean="0"/>
              <a:t>:</a:t>
            </a:r>
            <a:r>
              <a:rPr lang="en-US" sz="2100" dirty="0" smtClean="0"/>
              <a:t> </a:t>
            </a:r>
          </a:p>
          <a:p>
            <a:pPr marL="64008" indent="0">
              <a:buNone/>
            </a:pPr>
            <a:r>
              <a:rPr lang="en-US" sz="2100" dirty="0" smtClean="0"/>
              <a:t>(</a:t>
            </a:r>
            <a:r>
              <a:rPr lang="en-US" sz="2100" dirty="0"/>
              <a:t>1) Takes, secretes, appropriates, obtains, or retains real or personal property of an elder or dependent adult for a wrongful use or with intent to defraud, or both.</a:t>
            </a:r>
          </a:p>
          <a:p>
            <a:pPr marL="64008" indent="0">
              <a:buNone/>
            </a:pPr>
            <a:r>
              <a:rPr lang="en-US" sz="2100" dirty="0"/>
              <a:t>(2) Assists in taking, secreting, appropriating, obtaining, or retaining real or personal property of an elder or dependent adult for a wrongful use or with intent to defraud, or both.</a:t>
            </a:r>
          </a:p>
          <a:p>
            <a:pPr marL="64008" indent="0">
              <a:buNone/>
            </a:pPr>
            <a:r>
              <a:rPr lang="en-US" sz="2100" b="1" dirty="0"/>
              <a:t>(3) Takes, secretes, appropriates, obtains, or retains, or assists in taking, secreting, appropriating, obtaining, or retaining, real or personal property of an elder or dependent adult by undue influence, as defined </a:t>
            </a:r>
            <a:r>
              <a:rPr lang="en-US" sz="2100" b="1" dirty="0" smtClean="0"/>
              <a:t>in Section 15610.70.</a:t>
            </a:r>
            <a:endParaRPr lang="en-US" sz="2100" dirty="0"/>
          </a:p>
        </p:txBody>
      </p:sp>
    </p:spTree>
    <p:extLst>
      <p:ext uri="{BB962C8B-B14F-4D97-AF65-F5344CB8AC3E}">
        <p14:creationId xmlns:p14="http://schemas.microsoft.com/office/powerpoint/2010/main" val="40103717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Elder Abuse</a:t>
            </a:r>
            <a:endParaRPr lang="en-US" dirty="0"/>
          </a:p>
        </p:txBody>
      </p:sp>
      <p:sp>
        <p:nvSpPr>
          <p:cNvPr id="3" name="Content Placeholder 2"/>
          <p:cNvSpPr>
            <a:spLocks noGrp="1"/>
          </p:cNvSpPr>
          <p:nvPr>
            <p:ph sz="quarter" idx="1"/>
          </p:nvPr>
        </p:nvSpPr>
        <p:spPr/>
        <p:txBody>
          <a:bodyPr>
            <a:normAutofit fontScale="85000" lnSpcReduction="20000"/>
          </a:bodyPr>
          <a:lstStyle/>
          <a:p>
            <a:pPr marL="521208" indent="-457200"/>
            <a:r>
              <a:rPr lang="en-US" sz="2800" dirty="0"/>
              <a:t>Welfare and Institutions Code Section 15610.30 </a:t>
            </a:r>
            <a:r>
              <a:rPr lang="en-US" sz="2800" dirty="0" smtClean="0"/>
              <a:t>(b)-(c)</a:t>
            </a:r>
            <a:endParaRPr lang="en-US" sz="2800" dirty="0"/>
          </a:p>
          <a:p>
            <a:pPr marL="64008" indent="0">
              <a:buNone/>
            </a:pPr>
            <a:r>
              <a:rPr lang="en-US" dirty="0" smtClean="0"/>
              <a:t>(</a:t>
            </a:r>
            <a:r>
              <a:rPr lang="en-US" dirty="0"/>
              <a:t>b) A person or entity shall be deemed to have taken, secreted, appropriated, obtained, or retained property for a wrongful use if, among other things, the person or entity takes, secretes, appropriates, obtains, or retains the property and the person or entity knew or should have known that this conduct is likely to be harmful to the elder or dependent adult.</a:t>
            </a:r>
          </a:p>
          <a:p>
            <a:pPr marL="64008" indent="0">
              <a:buNone/>
            </a:pPr>
            <a:r>
              <a:rPr lang="en-US" dirty="0" smtClean="0"/>
              <a:t>(</a:t>
            </a:r>
            <a:r>
              <a:rPr lang="en-US" dirty="0"/>
              <a:t>c) For purposes of this section, a person or entity takes, secretes, appropriates, obtains, or retains real or personal property when an elder or dependent adult is deprived of any property right, including by means of an agreement, </a:t>
            </a:r>
            <a:r>
              <a:rPr lang="en-US" b="1" dirty="0"/>
              <a:t>donative transfer, or testamentary bequest</a:t>
            </a:r>
            <a:r>
              <a:rPr lang="en-US" dirty="0"/>
              <a:t>, regardless of whether the property is held directly or by a representative of an elder or dependent adult.</a:t>
            </a:r>
          </a:p>
          <a:p>
            <a:endParaRPr lang="en-US" dirty="0"/>
          </a:p>
        </p:txBody>
      </p:sp>
    </p:spTree>
    <p:extLst>
      <p:ext uri="{BB962C8B-B14F-4D97-AF65-F5344CB8AC3E}">
        <p14:creationId xmlns:p14="http://schemas.microsoft.com/office/powerpoint/2010/main" val="2904426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to Make a Will</a:t>
            </a:r>
            <a:endParaRPr lang="en-US" dirty="0"/>
          </a:p>
        </p:txBody>
      </p:sp>
      <p:sp>
        <p:nvSpPr>
          <p:cNvPr id="3" name="Content Placeholder 2"/>
          <p:cNvSpPr>
            <a:spLocks noGrp="1"/>
          </p:cNvSpPr>
          <p:nvPr>
            <p:ph sz="quarter" idx="1"/>
          </p:nvPr>
        </p:nvSpPr>
        <p:spPr>
          <a:xfrm>
            <a:off x="457200" y="1882808"/>
            <a:ext cx="8229600" cy="4975192"/>
          </a:xfrm>
        </p:spPr>
        <p:txBody>
          <a:bodyPr>
            <a:normAutofit fontScale="62500" lnSpcReduction="20000"/>
          </a:bodyPr>
          <a:lstStyle/>
          <a:p>
            <a:r>
              <a:rPr lang="en-US" sz="3000" dirty="0" smtClean="0"/>
              <a:t>Probate Code Section 21700:</a:t>
            </a:r>
          </a:p>
          <a:p>
            <a:pPr marL="64008" indent="0">
              <a:buNone/>
            </a:pPr>
            <a:r>
              <a:rPr lang="en-US" sz="3000" dirty="0"/>
              <a:t>(a) A contract to make a will or devise or other instrument, or not to revoke a will or devise or other instrument, or to die intestate, if made after the effective date of this statute, can be established only by one of the following: (1) Provisions of a will or other instrument stating the material provisions of the contract. (2) An expressed reference in a will or other instrument to a contract and extrinsic evidence proving the terms of the contract. (3) A writing signed by the decedent evidencing the contract. (4) Clear and convincing evidence of an agreement between the decedent and the claimant or a promise by the decedent to the claimant that is enforceable in equity. (5) Clear and convincing evidence of an agreement between the decedent and another person for the benefit of the claimant or a promise by the decedent to another person for the benefit of the claimant that is enforceable in equity. (b) The execution of a joint will or mutual wills does not create a presumption of a contract not to revoke the will or wills. (c) A contract to make a will or devise or other instrument, or not to revoke a will or devise or other instrument, or to die intestate, if made prior to the effective date of this section, shall be construed under the law applicable to the contract prior to the effective date of this section.</a:t>
            </a:r>
            <a:endParaRPr lang="en-US" sz="3000" dirty="0" smtClean="0"/>
          </a:p>
          <a:p>
            <a:pPr marL="64008" indent="0">
              <a:buNone/>
            </a:pPr>
            <a:endParaRPr lang="en-US" dirty="0"/>
          </a:p>
        </p:txBody>
      </p:sp>
    </p:spTree>
    <p:extLst>
      <p:ext uri="{BB962C8B-B14F-4D97-AF65-F5344CB8AC3E}">
        <p14:creationId xmlns:p14="http://schemas.microsoft.com/office/powerpoint/2010/main" val="41781336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to Make a Will</a:t>
            </a:r>
            <a:endParaRPr lang="en-US" dirty="0"/>
          </a:p>
        </p:txBody>
      </p:sp>
      <p:sp>
        <p:nvSpPr>
          <p:cNvPr id="3" name="Content Placeholder 2"/>
          <p:cNvSpPr>
            <a:spLocks noGrp="1"/>
          </p:cNvSpPr>
          <p:nvPr>
            <p:ph sz="quarter" idx="1"/>
          </p:nvPr>
        </p:nvSpPr>
        <p:spPr/>
        <p:txBody>
          <a:bodyPr/>
          <a:lstStyle/>
          <a:p>
            <a:r>
              <a:rPr lang="en-US" dirty="0" smtClean="0"/>
              <a:t>Fam</a:t>
            </a:r>
            <a:r>
              <a:rPr lang="en-US" dirty="0"/>
              <a:t>. </a:t>
            </a:r>
            <a:r>
              <a:rPr lang="en-US" dirty="0" smtClean="0"/>
              <a:t>Code Section 1612 (a)(4):</a:t>
            </a:r>
          </a:p>
          <a:p>
            <a:pPr marL="64008" indent="0">
              <a:buNone/>
            </a:pPr>
            <a:r>
              <a:rPr lang="en-US" dirty="0" smtClean="0"/>
              <a:t>(a) Parties </a:t>
            </a:r>
            <a:r>
              <a:rPr lang="en-US" dirty="0"/>
              <a:t>to a premarital agreement may contract with respect to all of the following</a:t>
            </a:r>
            <a:r>
              <a:rPr lang="en-US" dirty="0" smtClean="0"/>
              <a:t>:</a:t>
            </a:r>
          </a:p>
          <a:p>
            <a:pPr marL="64008" indent="0">
              <a:buNone/>
            </a:pPr>
            <a:r>
              <a:rPr lang="en-US" dirty="0"/>
              <a:t>(4) The making of a will, trust, or other arrangement to carry out the provisions of the agreement.</a:t>
            </a:r>
          </a:p>
        </p:txBody>
      </p:sp>
    </p:spTree>
    <p:extLst>
      <p:ext uri="{BB962C8B-B14F-4D97-AF65-F5344CB8AC3E}">
        <p14:creationId xmlns:p14="http://schemas.microsoft.com/office/powerpoint/2010/main" val="4782245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2038</TotalTime>
  <Words>1401</Words>
  <Application>Microsoft Macintosh PowerPoint</Application>
  <PresentationFormat>On-screen Show (4:3)</PresentationFormat>
  <Paragraphs>117</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Week 6</vt:lpstr>
      <vt:lpstr>Recap</vt:lpstr>
      <vt:lpstr>Lawsuits</vt:lpstr>
      <vt:lpstr>Lawsuits Against Estate or Beneficiaries</vt:lpstr>
      <vt:lpstr>Tortious Interference With An Expected Inheritance</vt:lpstr>
      <vt:lpstr>Elder Abuse</vt:lpstr>
      <vt:lpstr>Elder Abuse</vt:lpstr>
      <vt:lpstr>Contract to Make a Will</vt:lpstr>
      <vt:lpstr>Contract to Make a Will</vt:lpstr>
      <vt:lpstr>Contract to Make a Will</vt:lpstr>
      <vt:lpstr>Contract to Make a Will</vt:lpstr>
      <vt:lpstr>Contract to Make a Will</vt:lpstr>
      <vt:lpstr>Contract to Make a Will</vt:lpstr>
      <vt:lpstr>Non-Married Partner Rights</vt:lpstr>
      <vt:lpstr>Attorney Malpractice For Will Drafting</vt:lpstr>
      <vt:lpstr>Who Does the Drafting Attorney Owe a Duty To?</vt:lpstr>
      <vt:lpstr>Will Contest Actions</vt:lpstr>
      <vt:lpstr>Petition For Probate</vt:lpstr>
      <vt:lpstr>Will Contest Complaint</vt:lpstr>
      <vt:lpstr>Will Contest Complaint</vt:lpstr>
      <vt:lpstr>Will Contest Complaint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Evan</dc:creator>
  <cp:lastModifiedBy>Keith Davidson</cp:lastModifiedBy>
  <cp:revision>24</cp:revision>
  <cp:lastPrinted>2014-09-25T18:23:57Z</cp:lastPrinted>
  <dcterms:created xsi:type="dcterms:W3CDTF">2014-09-21T18:47:32Z</dcterms:created>
  <dcterms:modified xsi:type="dcterms:W3CDTF">2014-09-26T16:50:58Z</dcterms:modified>
</cp:coreProperties>
</file>